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329" r:id="rId3"/>
    <p:sldId id="315" r:id="rId4"/>
    <p:sldId id="333" r:id="rId5"/>
    <p:sldId id="336" r:id="rId6"/>
    <p:sldId id="335" r:id="rId7"/>
    <p:sldId id="337" r:id="rId8"/>
    <p:sldId id="338" r:id="rId9"/>
    <p:sldId id="339" r:id="rId10"/>
    <p:sldId id="340" r:id="rId11"/>
    <p:sldId id="343" r:id="rId12"/>
    <p:sldId id="344" r:id="rId13"/>
    <p:sldId id="346" r:id="rId14"/>
    <p:sldId id="345" r:id="rId15"/>
    <p:sldId id="347" r:id="rId16"/>
    <p:sldId id="348" r:id="rId17"/>
    <p:sldId id="349" r:id="rId18"/>
    <p:sldId id="352" r:id="rId19"/>
    <p:sldId id="353" r:id="rId20"/>
    <p:sldId id="355" r:id="rId21"/>
    <p:sldId id="357" r:id="rId23"/>
    <p:sldId id="359" r:id="rId24"/>
    <p:sldId id="360" r:id="rId25"/>
    <p:sldId id="361" r:id="rId26"/>
    <p:sldId id="362" r:id="rId27"/>
    <p:sldId id="363" r:id="rId28"/>
    <p:sldId id="364" r:id="rId29"/>
    <p:sldId id="365" r:id="rId30"/>
    <p:sldId id="369" r:id="rId31"/>
    <p:sldId id="370" r:id="rId32"/>
    <p:sldId id="372" r:id="rId33"/>
    <p:sldId id="373" r:id="rId34"/>
    <p:sldId id="375" r:id="rId35"/>
    <p:sldId id="376" r:id="rId36"/>
    <p:sldId id="377" r:id="rId37"/>
    <p:sldId id="378" r:id="rId38"/>
    <p:sldId id="379" r:id="rId39"/>
    <p:sldId id="380" r:id="rId40"/>
    <p:sldId id="382" r:id="rId41"/>
    <p:sldId id="383" r:id="rId42"/>
    <p:sldId id="384" r:id="rId43"/>
    <p:sldId id="386" r:id="rId44"/>
    <p:sldId id="385" r:id="rId45"/>
    <p:sldId id="387" r:id="rId46"/>
    <p:sldId id="388" r:id="rId47"/>
    <p:sldId id="389" r:id="rId48"/>
    <p:sldId id="393" r:id="rId49"/>
    <p:sldId id="395" r:id="rId50"/>
    <p:sldId id="396" r:id="rId51"/>
    <p:sldId id="397" r:id="rId52"/>
    <p:sldId id="402" r:id="rId53"/>
    <p:sldId id="398" r:id="rId54"/>
    <p:sldId id="399" r:id="rId55"/>
    <p:sldId id="400" r:id="rId56"/>
    <p:sldId id="407" r:id="rId57"/>
    <p:sldId id="409" r:id="rId58"/>
    <p:sldId id="410" r:id="rId59"/>
    <p:sldId id="411" r:id="rId60"/>
    <p:sldId id="412" r:id="rId61"/>
    <p:sldId id="413" r:id="rId62"/>
    <p:sldId id="414" r:id="rId63"/>
    <p:sldId id="415" r:id="rId64"/>
    <p:sldId id="416" r:id="rId65"/>
    <p:sldId id="417" r:id="rId66"/>
    <p:sldId id="418" r:id="rId67"/>
    <p:sldId id="420" r:id="rId68"/>
    <p:sldId id="421" r:id="rId69"/>
    <p:sldId id="422" r:id="rId70"/>
    <p:sldId id="424" r:id="rId71"/>
    <p:sldId id="425" r:id="rId72"/>
    <p:sldId id="427" r:id="rId73"/>
    <p:sldId id="429" r:id="rId74"/>
    <p:sldId id="430" r:id="rId75"/>
    <p:sldId id="431" r:id="rId76"/>
    <p:sldId id="433" r:id="rId77"/>
    <p:sldId id="434" r:id="rId78"/>
    <p:sldId id="435" r:id="rId79"/>
    <p:sldId id="436" r:id="rId80"/>
    <p:sldId id="437" r:id="rId81"/>
    <p:sldId id="438" r:id="rId82"/>
    <p:sldId id="439" r:id="rId83"/>
    <p:sldId id="441" r:id="rId84"/>
    <p:sldId id="442" r:id="rId85"/>
    <p:sldId id="443" r:id="rId86"/>
    <p:sldId id="444" r:id="rId87"/>
    <p:sldId id="445" r:id="rId88"/>
    <p:sldId id="446" r:id="rId89"/>
    <p:sldId id="447" r:id="rId90"/>
    <p:sldId id="450" r:id="rId91"/>
    <p:sldId id="451" r:id="rId92"/>
    <p:sldId id="453" r:id="rId93"/>
    <p:sldId id="454" r:id="rId94"/>
    <p:sldId id="456" r:id="rId95"/>
    <p:sldId id="457" r:id="rId96"/>
    <p:sldId id="458" r:id="rId97"/>
    <p:sldId id="459" r:id="rId98"/>
    <p:sldId id="460" r:id="rId99"/>
    <p:sldId id="462" r:id="rId100"/>
    <p:sldId id="463" r:id="rId101"/>
    <p:sldId id="465" r:id="rId102"/>
    <p:sldId id="466" r:id="rId103"/>
    <p:sldId id="468" r:id="rId104"/>
    <p:sldId id="469" r:id="rId105"/>
    <p:sldId id="470" r:id="rId106"/>
    <p:sldId id="471" r:id="rId107"/>
    <p:sldId id="472" r:id="rId108"/>
    <p:sldId id="473" r:id="rId109"/>
    <p:sldId id="474" r:id="rId110"/>
    <p:sldId id="475" r:id="rId111"/>
    <p:sldId id="476" r:id="rId112"/>
    <p:sldId id="477" r:id="rId113"/>
    <p:sldId id="478" r:id="rId114"/>
    <p:sldId id="479" r:id="rId115"/>
    <p:sldId id="481" r:id="rId116"/>
    <p:sldId id="482" r:id="rId117"/>
    <p:sldId id="483" r:id="rId118"/>
    <p:sldId id="486" r:id="rId119"/>
    <p:sldId id="484" r:id="rId120"/>
    <p:sldId id="485" r:id="rId121"/>
    <p:sldId id="488" r:id="rId122"/>
    <p:sldId id="489" r:id="rId123"/>
    <p:sldId id="490" r:id="rId124"/>
    <p:sldId id="493" r:id="rId125"/>
    <p:sldId id="328" r:id="rId126"/>
  </p:sldIdLst>
  <p:sldSz cx="12192000" cy="6858000"/>
  <p:notesSz cx="6858000" cy="9144000"/>
  <p:custDataLst>
    <p:tags r:id="rId13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mily" initials="F"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AD1DA"/>
    <a:srgbClr val="029DDB"/>
    <a:srgbClr val="0BBFDB"/>
    <a:srgbClr val="029DDA"/>
    <a:srgbClr val="0BBFDA"/>
    <a:srgbClr val="0BBFD9"/>
    <a:srgbClr val="0E6FC7"/>
    <a:srgbClr val="0E6EC5"/>
    <a:srgbClr val="3F8CD1"/>
    <a:srgbClr val="0BD0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31" autoAdjust="0"/>
    <p:restoredTop sz="95208" autoAdjust="0"/>
  </p:normalViewPr>
  <p:slideViewPr>
    <p:cSldViewPr snapToGrid="0">
      <p:cViewPr varScale="1">
        <p:scale>
          <a:sx n="85" d="100"/>
          <a:sy n="85" d="100"/>
        </p:scale>
        <p:origin x="446"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1" Type="http://schemas.openxmlformats.org/officeDocument/2006/relationships/tags" Target="tags/tag1.xml"/><Relationship Id="rId130" Type="http://schemas.openxmlformats.org/officeDocument/2006/relationships/commentAuthors" Target="commentAuthors.xml"/><Relationship Id="rId13" Type="http://schemas.openxmlformats.org/officeDocument/2006/relationships/slide" Target="slides/slide11.xml"/><Relationship Id="rId129" Type="http://schemas.openxmlformats.org/officeDocument/2006/relationships/tableStyles" Target="tableStyles.xml"/><Relationship Id="rId128" Type="http://schemas.openxmlformats.org/officeDocument/2006/relationships/viewProps" Target="viewProps.xml"/><Relationship Id="rId127" Type="http://schemas.openxmlformats.org/officeDocument/2006/relationships/presProps" Target="presProps.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DCF573-C4B0-4E49-BF10-4B9166408F9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C6BB6E-E7BA-4A70-904F-7DAF486B23F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7512523B-E3DB-4014-9D1E-292A6B4E74D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ABFBB8-0DCD-44AB-A41C-756EE2C0F7C1}" type="slidenum">
              <a:rPr lang="zh-CN" altLang="en-US" smtClean="0"/>
            </a:fld>
            <a:endParaRPr lang="zh-CN" altLang="en-US"/>
          </a:p>
        </p:txBody>
      </p:sp>
    </p:spTree>
  </p:cSld>
  <p:clrMapOvr>
    <a:masterClrMapping/>
  </p:clrMapOvr>
  <p:transition spd="slow" advClick="0" advTm="300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7512523B-E3DB-4014-9D1E-292A6B4E74D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ABFBB8-0DCD-44AB-A41C-756EE2C0F7C1}" type="slidenum">
              <a:rPr lang="zh-CN" altLang="en-US" smtClean="0"/>
            </a:fld>
            <a:endParaRPr lang="zh-CN" altLang="en-US"/>
          </a:p>
        </p:txBody>
      </p:sp>
    </p:spTree>
  </p:cSld>
  <p:clrMapOvr>
    <a:masterClrMapping/>
  </p:clrMapOvr>
  <p:transition spd="slow" advClick="0" advTm="3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7512523B-E3DB-4014-9D1E-292A6B4E74D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ABFBB8-0DCD-44AB-A41C-756EE2C0F7C1}" type="slidenum">
              <a:rPr lang="zh-CN" altLang="en-US" smtClean="0"/>
            </a:fld>
            <a:endParaRPr lang="zh-CN" altLang="en-US"/>
          </a:p>
        </p:txBody>
      </p:sp>
    </p:spTree>
  </p:cSld>
  <p:clrMapOvr>
    <a:masterClrMapping/>
  </p:clrMapOvr>
  <p:transition spd="slow" advClick="0" advTm="300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transition spd="slow" advClick="0" advTm="3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7512523B-E3DB-4014-9D1E-292A6B4E74D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ABFBB8-0DCD-44AB-A41C-756EE2C0F7C1}" type="slidenum">
              <a:rPr lang="zh-CN" altLang="en-US" smtClean="0"/>
            </a:fld>
            <a:endParaRPr lang="zh-CN" altLang="en-US"/>
          </a:p>
        </p:txBody>
      </p:sp>
    </p:spTree>
  </p:cSld>
  <p:clrMapOvr>
    <a:masterClrMapping/>
  </p:clrMapOvr>
  <p:transition spd="slow" advClick="0" advTm="3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7512523B-E3DB-4014-9D1E-292A6B4E74D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ABFBB8-0DCD-44AB-A41C-756EE2C0F7C1}" type="slidenum">
              <a:rPr lang="zh-CN" altLang="en-US" smtClean="0"/>
            </a:fld>
            <a:endParaRPr lang="zh-CN" altLang="en-US"/>
          </a:p>
        </p:txBody>
      </p:sp>
    </p:spTree>
  </p:cSld>
  <p:clrMapOvr>
    <a:masterClrMapping/>
  </p:clrMapOvr>
  <p:transition spd="slow" advClick="0" advTm="3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7512523B-E3DB-4014-9D1E-292A6B4E74D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1ABFBB8-0DCD-44AB-A41C-756EE2C0F7C1}" type="slidenum">
              <a:rPr lang="zh-CN" altLang="en-US" smtClean="0"/>
            </a:fld>
            <a:endParaRPr lang="zh-CN" altLang="en-US"/>
          </a:p>
        </p:txBody>
      </p:sp>
    </p:spTree>
  </p:cSld>
  <p:clrMapOvr>
    <a:masterClrMapping/>
  </p:clrMapOvr>
  <p:transition spd="slow" advClick="0" advTm="300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7512523B-E3DB-4014-9D1E-292A6B4E74DE}"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1ABFBB8-0DCD-44AB-A41C-756EE2C0F7C1}" type="slidenum">
              <a:rPr lang="zh-CN" altLang="en-US" smtClean="0"/>
            </a:fld>
            <a:endParaRPr lang="zh-CN" altLang="en-US"/>
          </a:p>
        </p:txBody>
      </p:sp>
    </p:spTree>
  </p:cSld>
  <p:clrMapOvr>
    <a:masterClrMapping/>
  </p:clrMapOvr>
  <p:transition spd="slow" advClick="0" advTm="3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512523B-E3DB-4014-9D1E-292A6B4E74DE}"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1ABFBB8-0DCD-44AB-A41C-756EE2C0F7C1}" type="slidenum">
              <a:rPr lang="zh-CN" altLang="en-US" smtClean="0"/>
            </a:fld>
            <a:endParaRPr lang="zh-CN" altLang="en-US"/>
          </a:p>
        </p:txBody>
      </p:sp>
    </p:spTree>
  </p:cSld>
  <p:clrMapOvr>
    <a:masterClrMapping/>
  </p:clrMapOvr>
  <p:transition spd="slow" advClick="0" advTm="3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12523B-E3DB-4014-9D1E-292A6B4E74DE}"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1ABFBB8-0DCD-44AB-A41C-756EE2C0F7C1}" type="slidenum">
              <a:rPr lang="zh-CN" altLang="en-US" smtClean="0"/>
            </a:fld>
            <a:endParaRPr lang="zh-CN" altLang="en-US"/>
          </a:p>
        </p:txBody>
      </p:sp>
    </p:spTree>
  </p:cSld>
  <p:clrMapOvr>
    <a:masterClrMapping/>
  </p:clrMapOvr>
  <p:transition spd="slow" advClick="0" advTm="300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7512523B-E3DB-4014-9D1E-292A6B4E74D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1ABFBB8-0DCD-44AB-A41C-756EE2C0F7C1}" type="slidenum">
              <a:rPr lang="zh-CN" altLang="en-US" smtClean="0"/>
            </a:fld>
            <a:endParaRPr lang="zh-CN" altLang="en-US"/>
          </a:p>
        </p:txBody>
      </p:sp>
    </p:spTree>
  </p:cSld>
  <p:clrMapOvr>
    <a:masterClrMapping/>
  </p:clrMapOvr>
  <p:transition spd="slow" advClick="0" advTm="3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7512523B-E3DB-4014-9D1E-292A6B4E74D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1ABFBB8-0DCD-44AB-A41C-756EE2C0F7C1}" type="slidenum">
              <a:rPr lang="zh-CN" altLang="en-US" smtClean="0"/>
            </a:fld>
            <a:endParaRPr lang="zh-CN" altLang="en-US"/>
          </a:p>
        </p:txBody>
      </p:sp>
    </p:spTree>
  </p:cSld>
  <p:clrMapOvr>
    <a:masterClrMapping/>
  </p:clrMapOvr>
  <p:transition spd="slow" advClick="0" advTm="3000">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12523B-E3DB-4014-9D1E-292A6B4E74DE}"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ABFBB8-0DCD-44AB-A41C-756EE2C0F7C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advClick="0" advTm="3000">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7.xml"/><Relationship Id="rId2" Type="http://schemas.openxmlformats.org/officeDocument/2006/relationships/image" Target="../media/image59.png"/><Relationship Id="rId1" Type="http://schemas.openxmlformats.org/officeDocument/2006/relationships/image" Target="../media/image3.png"/></Relationships>
</file>

<file path=ppt/slides/_rels/slide104.xml.rels><?xml version="1.0" encoding="UTF-8" standalone="yes"?>
<Relationships xmlns="http://schemas.openxmlformats.org/package/2006/relationships"><Relationship Id="rId4" Type="http://schemas.openxmlformats.org/officeDocument/2006/relationships/notesSlide" Target="../notesSlides/notesSlide80.xml"/><Relationship Id="rId3" Type="http://schemas.openxmlformats.org/officeDocument/2006/relationships/slideLayout" Target="../slideLayouts/slideLayout7.xml"/><Relationship Id="rId2" Type="http://schemas.openxmlformats.org/officeDocument/2006/relationships/image" Target="../media/image60.png"/><Relationship Id="rId1"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107.xml.rels><?xml version="1.0" encoding="UTF-8" standalone="yes"?>
<Relationships xmlns="http://schemas.openxmlformats.org/package/2006/relationships"><Relationship Id="rId4" Type="http://schemas.openxmlformats.org/officeDocument/2006/relationships/notesSlide" Target="../notesSlides/notesSlide82.xml"/><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3.png"/></Relationships>
</file>

<file path=ppt/slides/_rels/slide108.xml.rels><?xml version="1.0" encoding="UTF-8" standalone="yes"?>
<Relationships xmlns="http://schemas.openxmlformats.org/package/2006/relationships"><Relationship Id="rId4" Type="http://schemas.openxmlformats.org/officeDocument/2006/relationships/notesSlide" Target="../notesSlides/notesSlide83.xml"/><Relationship Id="rId3" Type="http://schemas.openxmlformats.org/officeDocument/2006/relationships/slideLayout" Target="../slideLayouts/slideLayout7.xml"/><Relationship Id="rId2" Type="http://schemas.openxmlformats.org/officeDocument/2006/relationships/image" Target="../media/image62.png"/><Relationship Id="rId1"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13.xml.rels><?xml version="1.0" encoding="UTF-8" standalone="yes"?>
<Relationships xmlns="http://schemas.openxmlformats.org/package/2006/relationships"><Relationship Id="rId4" Type="http://schemas.openxmlformats.org/officeDocument/2006/relationships/notesSlide" Target="../notesSlides/notesSlide88.xml"/><Relationship Id="rId3" Type="http://schemas.openxmlformats.org/officeDocument/2006/relationships/slideLayout" Target="../slideLayouts/slideLayout7.xml"/><Relationship Id="rId2" Type="http://schemas.openxmlformats.org/officeDocument/2006/relationships/image" Target="../media/image63.png"/><Relationship Id="rId1" Type="http://schemas.openxmlformats.org/officeDocument/2006/relationships/image" Target="../media/image3.png"/></Relationships>
</file>

<file path=ppt/slides/_rels/slide114.xml.rels><?xml version="1.0" encoding="UTF-8" standalone="yes"?>
<Relationships xmlns="http://schemas.openxmlformats.org/package/2006/relationships"><Relationship Id="rId4" Type="http://schemas.openxmlformats.org/officeDocument/2006/relationships/notesSlide" Target="../notesSlides/notesSlide89.xml"/><Relationship Id="rId3" Type="http://schemas.openxmlformats.org/officeDocument/2006/relationships/slideLayout" Target="../slideLayouts/slideLayout7.xml"/><Relationship Id="rId2" Type="http://schemas.openxmlformats.org/officeDocument/2006/relationships/image" Target="../media/image64.png"/><Relationship Id="rId1" Type="http://schemas.openxmlformats.org/officeDocument/2006/relationships/image" Target="../media/image3.png"/></Relationships>
</file>

<file path=ppt/slides/_rels/slide115.xml.rels><?xml version="1.0" encoding="UTF-8" standalone="yes"?>
<Relationships xmlns="http://schemas.openxmlformats.org/package/2006/relationships"><Relationship Id="rId4" Type="http://schemas.openxmlformats.org/officeDocument/2006/relationships/notesSlide" Target="../notesSlides/notesSlide90.xml"/><Relationship Id="rId3" Type="http://schemas.openxmlformats.org/officeDocument/2006/relationships/slideLayout" Target="../slideLayouts/slideLayout7.xml"/><Relationship Id="rId2" Type="http://schemas.openxmlformats.org/officeDocument/2006/relationships/image" Target="../media/image65.png"/><Relationship Id="rId1" Type="http://schemas.openxmlformats.org/officeDocument/2006/relationships/image" Target="../media/image3.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17.xml.rels><?xml version="1.0" encoding="UTF-8" standalone="yes"?>
<Relationships xmlns="http://schemas.openxmlformats.org/package/2006/relationships"><Relationship Id="rId4" Type="http://schemas.openxmlformats.org/officeDocument/2006/relationships/notesSlide" Target="../notesSlides/notesSlide92.xml"/><Relationship Id="rId3" Type="http://schemas.openxmlformats.org/officeDocument/2006/relationships/slideLayout" Target="../slideLayouts/slideLayout7.xml"/><Relationship Id="rId2" Type="http://schemas.openxmlformats.org/officeDocument/2006/relationships/image" Target="../media/image66.png"/><Relationship Id="rId1" Type="http://schemas.openxmlformats.org/officeDocument/2006/relationships/image" Target="../media/image3.png"/></Relationships>
</file>

<file path=ppt/slides/_rels/slide118.xml.rels><?xml version="1.0" encoding="UTF-8" standalone="yes"?>
<Relationships xmlns="http://schemas.openxmlformats.org/package/2006/relationships"><Relationship Id="rId4" Type="http://schemas.openxmlformats.org/officeDocument/2006/relationships/notesSlide" Target="../notesSlides/notesSlide93.xml"/><Relationship Id="rId3" Type="http://schemas.openxmlformats.org/officeDocument/2006/relationships/slideLayout" Target="../slideLayouts/slideLayout7.xml"/><Relationship Id="rId2" Type="http://schemas.openxmlformats.org/officeDocument/2006/relationships/image" Target="../media/image67.png"/><Relationship Id="rId1" Type="http://schemas.openxmlformats.org/officeDocument/2006/relationships/image" Target="../media/image3.png"/></Relationships>
</file>

<file path=ppt/slides/_rels/slide119.xml.rels><?xml version="1.0" encoding="UTF-8" standalone="yes"?>
<Relationships xmlns="http://schemas.openxmlformats.org/package/2006/relationships"><Relationship Id="rId4" Type="http://schemas.openxmlformats.org/officeDocument/2006/relationships/notesSlide" Target="../notesSlides/notesSlide94.xml"/><Relationship Id="rId3" Type="http://schemas.openxmlformats.org/officeDocument/2006/relationships/slideLayout" Target="../slideLayouts/slideLayout7.xml"/><Relationship Id="rId2" Type="http://schemas.openxmlformats.org/officeDocument/2006/relationships/image" Target="../media/image6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20.xml.rels><?xml version="1.0" encoding="UTF-8" standalone="yes"?>
<Relationships xmlns="http://schemas.openxmlformats.org/package/2006/relationships"><Relationship Id="rId4" Type="http://schemas.openxmlformats.org/officeDocument/2006/relationships/notesSlide" Target="../notesSlides/notesSlide95.xml"/><Relationship Id="rId3" Type="http://schemas.openxmlformats.org/officeDocument/2006/relationships/slideLayout" Target="../slideLayouts/slideLayout7.xml"/><Relationship Id="rId2" Type="http://schemas.openxmlformats.org/officeDocument/2006/relationships/image" Target="../media/image69.png"/><Relationship Id="rId1" Type="http://schemas.openxmlformats.org/officeDocument/2006/relationships/image" Target="../media/image3.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0.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3.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png"/></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7.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7.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3.pn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7.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3.pn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3.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3.pn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3.png"/></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7.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7.xml"/><Relationship Id="rId2" Type="http://schemas.openxmlformats.org/officeDocument/2006/relationships/image" Target="../media/image53.png"/><Relationship Id="rId1" Type="http://schemas.openxmlformats.org/officeDocument/2006/relationships/image" Target="../media/image3.pn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7.xml"/><Relationship Id="rId2" Type="http://schemas.openxmlformats.org/officeDocument/2006/relationships/image" Target="../media/image55.png"/><Relationship Id="rId1" Type="http://schemas.openxmlformats.org/officeDocument/2006/relationships/image" Target="../media/image3.png"/></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7.xml"/><Relationship Id="rId2" Type="http://schemas.openxmlformats.org/officeDocument/2006/relationships/image" Target="../media/image56.png"/><Relationship Id="rId1" Type="http://schemas.openxmlformats.org/officeDocument/2006/relationships/image" Target="../media/image3.pn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7.xml"/><Relationship Id="rId2" Type="http://schemas.openxmlformats.org/officeDocument/2006/relationships/image" Target="../media/image57.png"/><Relationship Id="rId1" Type="http://schemas.openxmlformats.org/officeDocument/2006/relationships/image" Target="../media/image3.png"/></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1"/>
          <p:cNvPicPr>
            <a:picLocks noChangeAspect="1"/>
          </p:cNvPicPr>
          <p:nvPr/>
        </p:nvPicPr>
        <p:blipFill>
          <a:blip r:embed="rId1">
            <a:extLst>
              <a:ext uri="{28A0092B-C50C-407E-A947-70E740481C1C}">
                <a14:useLocalDpi xmlns:a14="http://schemas.microsoft.com/office/drawing/2010/main" val="0"/>
              </a:ext>
            </a:extLst>
          </a:blip>
          <a:srcRect l="14314" r="11380"/>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82905" y="740410"/>
            <a:ext cx="11426825" cy="5773738"/>
          </a:xfrm>
          <a:prstGeom prst="rect">
            <a:avLst/>
          </a:pr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4100" name="文本框 4"/>
          <p:cNvSpPr txBox="1">
            <a:spLocks noChangeArrowheads="1"/>
          </p:cNvSpPr>
          <p:nvPr/>
        </p:nvSpPr>
        <p:spPr bwMode="auto">
          <a:xfrm>
            <a:off x="934720" y="1790065"/>
            <a:ext cx="11048365"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kumimoji="1" lang="zh-CN" altLang="en-US" sz="6600" dirty="0">
                <a:solidFill>
                  <a:schemeClr val="bg1"/>
                </a:solidFill>
                <a:latin typeface="微软雅黑" panose="020B0503020204020204" pitchFamily="34" charset="-122"/>
                <a:ea typeface="微软雅黑" panose="020B0503020204020204" pitchFamily="34" charset="-122"/>
              </a:rPr>
              <a:t>并</a:t>
            </a:r>
            <a:r>
              <a:rPr kumimoji="1" lang="en-US" altLang="zh-CN" sz="6600" dirty="0">
                <a:solidFill>
                  <a:schemeClr val="bg1"/>
                </a:solidFill>
                <a:latin typeface="微软雅黑" panose="020B0503020204020204" pitchFamily="34" charset="-122"/>
                <a:ea typeface="微软雅黑" panose="020B0503020204020204" pitchFamily="34" charset="-122"/>
              </a:rPr>
              <a:t>    </a:t>
            </a:r>
            <a:r>
              <a:rPr kumimoji="1" lang="zh-CN" altLang="en-US" sz="6600" dirty="0">
                <a:solidFill>
                  <a:schemeClr val="bg1"/>
                </a:solidFill>
                <a:latin typeface="微软雅黑" panose="020B0503020204020204" pitchFamily="34" charset="-122"/>
                <a:ea typeface="微软雅黑" panose="020B0503020204020204" pitchFamily="34" charset="-122"/>
              </a:rPr>
              <a:t>发</a:t>
            </a:r>
            <a:r>
              <a:rPr kumimoji="1" lang="en-US" altLang="zh-CN" sz="6600" dirty="0">
                <a:solidFill>
                  <a:schemeClr val="bg1"/>
                </a:solidFill>
                <a:latin typeface="微软雅黑" panose="020B0503020204020204" pitchFamily="34" charset="-122"/>
                <a:ea typeface="微软雅黑" panose="020B0503020204020204" pitchFamily="34" charset="-122"/>
              </a:rPr>
              <a:t>     </a:t>
            </a:r>
            <a:r>
              <a:rPr kumimoji="1" lang="zh-CN" altLang="en-US" sz="6600" dirty="0">
                <a:solidFill>
                  <a:schemeClr val="bg1"/>
                </a:solidFill>
                <a:latin typeface="微软雅黑" panose="020B0503020204020204" pitchFamily="34" charset="-122"/>
                <a:ea typeface="微软雅黑" panose="020B0503020204020204" pitchFamily="34" charset="-122"/>
              </a:rPr>
              <a:t>编</a:t>
            </a:r>
            <a:r>
              <a:rPr kumimoji="1" lang="en-US" altLang="zh-CN" sz="6600" dirty="0">
                <a:solidFill>
                  <a:schemeClr val="bg1"/>
                </a:solidFill>
                <a:latin typeface="微软雅黑" panose="020B0503020204020204" pitchFamily="34" charset="-122"/>
                <a:ea typeface="微软雅黑" panose="020B0503020204020204" pitchFamily="34" charset="-122"/>
              </a:rPr>
              <a:t>     </a:t>
            </a:r>
            <a:r>
              <a:rPr kumimoji="1" lang="zh-CN" altLang="en-US" sz="6600" dirty="0">
                <a:solidFill>
                  <a:schemeClr val="bg1"/>
                </a:solidFill>
                <a:latin typeface="微软雅黑" panose="020B0503020204020204" pitchFamily="34" charset="-122"/>
                <a:ea typeface="微软雅黑" panose="020B0503020204020204" pitchFamily="34" charset="-122"/>
              </a:rPr>
              <a:t>程</a:t>
            </a:r>
            <a:endParaRPr kumimoji="1" lang="zh-CN" altLang="en-US" sz="6600" dirty="0">
              <a:solidFill>
                <a:schemeClr val="bg1"/>
              </a:solidFill>
              <a:latin typeface="微软雅黑" panose="020B0503020204020204" pitchFamily="34" charset="-122"/>
              <a:ea typeface="微软雅黑" panose="020B0503020204020204" pitchFamily="34" charset="-122"/>
            </a:endParaRPr>
          </a:p>
        </p:txBody>
      </p:sp>
      <p:sp>
        <p:nvSpPr>
          <p:cNvPr id="4101" name="文本框 5"/>
          <p:cNvSpPr txBox="1">
            <a:spLocks noChangeArrowheads="1"/>
          </p:cNvSpPr>
          <p:nvPr/>
        </p:nvSpPr>
        <p:spPr bwMode="auto">
          <a:xfrm>
            <a:off x="5579805" y="3766451"/>
            <a:ext cx="54229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kumimoji="1" lang="en-US" altLang="zh-CN" sz="2000" dirty="0">
                <a:solidFill>
                  <a:schemeClr val="bg1"/>
                </a:solidFill>
                <a:latin typeface="PingFang TC"/>
                <a:ea typeface="PingFang TC"/>
                <a:cs typeface="PingFang TC"/>
              </a:rPr>
              <a:t>----   </a:t>
            </a:r>
            <a:r>
              <a:rPr kumimoji="1" lang="zh-CN" altLang="en-US" sz="2000" dirty="0">
                <a:solidFill>
                  <a:schemeClr val="bg1"/>
                </a:solidFill>
                <a:latin typeface="PingFang TC"/>
                <a:ea typeface="PingFang TC"/>
                <a:cs typeface="PingFang TC"/>
              </a:rPr>
              <a:t>河北王校长</a:t>
            </a:r>
            <a:endParaRPr kumimoji="1" lang="zh-CN" altLang="en-US" sz="2000" dirty="0">
              <a:solidFill>
                <a:schemeClr val="bg1"/>
              </a:solidFill>
              <a:latin typeface="PingFang TC"/>
              <a:ea typeface="PingFang TC"/>
              <a:cs typeface="PingFang TC"/>
            </a:endParaRPr>
          </a:p>
        </p:txBody>
      </p:sp>
      <p:sp>
        <p:nvSpPr>
          <p:cNvPr id="6" name="直角三角形 5"/>
          <p:cNvSpPr/>
          <p:nvPr/>
        </p:nvSpPr>
        <p:spPr>
          <a:xfrm rot="16200000">
            <a:off x="11191081" y="5872957"/>
            <a:ext cx="503237" cy="50165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并发编程初探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115060" y="1170305"/>
            <a:ext cx="439356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方法源码解析</a:t>
            </a:r>
            <a:r>
              <a:rPr lang="en-US" altLang="zh-CN" sz="2400" b="1" dirty="0">
                <a:solidFill>
                  <a:srgbClr val="002060"/>
                </a:solidFill>
                <a:latin typeface="微软雅黑" panose="020B0503020204020204" pitchFamily="34" charset="-122"/>
                <a:ea typeface="微软雅黑" panose="020B0503020204020204" pitchFamily="34" charset="-122"/>
              </a:rPr>
              <a:t> - Wait</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32865" y="1830070"/>
            <a:ext cx="1981835" cy="368300"/>
          </a:xfrm>
          <a:prstGeom prst="rect">
            <a:avLst/>
          </a:prstGeom>
          <a:noFill/>
        </p:spPr>
        <p:txBody>
          <a:bodyPr wrap="none" rtlCol="0">
            <a:spAutoFit/>
          </a:bodyPr>
          <a:p>
            <a:pPr algn="l"/>
            <a:r>
              <a:rPr lang="zh-CN" altLang="en-US"/>
              <a:t>源码：</a:t>
            </a:r>
            <a:r>
              <a:rPr lang="en-US" altLang="zh-CN"/>
              <a:t> Object.wait</a:t>
            </a:r>
            <a:endParaRPr lang="zh-CN" altLang="en-US"/>
          </a:p>
        </p:txBody>
      </p:sp>
      <p:sp>
        <p:nvSpPr>
          <p:cNvPr id="8" name="文本框 7"/>
          <p:cNvSpPr txBox="1"/>
          <p:nvPr/>
        </p:nvSpPr>
        <p:spPr>
          <a:xfrm>
            <a:off x="1332865" y="2374900"/>
            <a:ext cx="8650605" cy="368300"/>
          </a:xfrm>
          <a:prstGeom prst="rect">
            <a:avLst/>
          </a:prstGeom>
          <a:noFill/>
        </p:spPr>
        <p:txBody>
          <a:bodyPr wrap="square" rtlCol="0" anchor="t">
            <a:spAutoFit/>
          </a:bodyPr>
          <a:p>
            <a:r>
              <a:rPr lang="en-US" altLang="zh-CN"/>
              <a:t>1. </a:t>
            </a:r>
            <a:r>
              <a:rPr lang="zh-CN" altLang="en-US"/>
              <a:t>是否释放锁？</a:t>
            </a:r>
            <a:r>
              <a:rPr lang="en-US" altLang="zh-CN"/>
              <a:t> </a:t>
            </a:r>
            <a:r>
              <a:rPr lang="zh-CN" altLang="en-US"/>
              <a:t>是</a:t>
            </a:r>
            <a:endParaRPr lang="zh-CN" altLang="en-US"/>
          </a:p>
        </p:txBody>
      </p:sp>
      <p:sp>
        <p:nvSpPr>
          <p:cNvPr id="9" name="文本框 8"/>
          <p:cNvSpPr txBox="1"/>
          <p:nvPr/>
        </p:nvSpPr>
        <p:spPr>
          <a:xfrm>
            <a:off x="1332865" y="4114800"/>
            <a:ext cx="8650605" cy="368300"/>
          </a:xfrm>
          <a:prstGeom prst="rect">
            <a:avLst/>
          </a:prstGeom>
          <a:noFill/>
        </p:spPr>
        <p:txBody>
          <a:bodyPr wrap="square" rtlCol="0" anchor="t">
            <a:spAutoFit/>
          </a:bodyPr>
          <a:p>
            <a:r>
              <a:rPr lang="en-US" altLang="zh-CN"/>
              <a:t>2. </a:t>
            </a:r>
            <a:r>
              <a:rPr lang="zh-CN" altLang="en-US"/>
              <a:t>是否对中断敏感</a:t>
            </a:r>
            <a:r>
              <a:rPr lang="en-US" altLang="zh-CN"/>
              <a:t> </a:t>
            </a:r>
            <a:r>
              <a:rPr lang="zh-CN" altLang="en-US"/>
              <a:t>是</a:t>
            </a:r>
            <a:endParaRPr lang="zh-CN" altLang="en-US"/>
          </a:p>
        </p:txBody>
      </p:sp>
      <p:sp>
        <p:nvSpPr>
          <p:cNvPr id="12" name="文本框 11"/>
          <p:cNvSpPr txBox="1"/>
          <p:nvPr/>
        </p:nvSpPr>
        <p:spPr>
          <a:xfrm>
            <a:off x="1332865" y="5448935"/>
            <a:ext cx="9288780" cy="922020"/>
          </a:xfrm>
          <a:prstGeom prst="rect">
            <a:avLst/>
          </a:prstGeom>
          <a:noFill/>
        </p:spPr>
        <p:txBody>
          <a:bodyPr wrap="square" rtlCol="0" anchor="t">
            <a:spAutoFit/>
          </a:bodyPr>
          <a:p>
            <a:r>
              <a:rPr lang="en-US" altLang="zh-CN"/>
              <a:t>3. </a:t>
            </a:r>
            <a:r>
              <a:rPr lang="zh-CN" altLang="en-US"/>
              <a:t>是否释放</a:t>
            </a:r>
            <a:r>
              <a:rPr lang="en-US" altLang="zh-CN"/>
              <a:t> CPU</a:t>
            </a:r>
            <a:r>
              <a:rPr lang="zh-CN" altLang="en-US"/>
              <a:t>：是释放的。</a:t>
            </a:r>
            <a:endParaRPr lang="zh-CN" altLang="en-US"/>
          </a:p>
          <a:p>
            <a:r>
              <a:rPr lang="zh-CN" altLang="en-US"/>
              <a:t> </a:t>
            </a:r>
            <a:r>
              <a:rPr lang="en-US" altLang="zh-CN"/>
              <a:t>   </a:t>
            </a:r>
            <a:endParaRPr lang="en-US" altLang="zh-CN"/>
          </a:p>
          <a:p>
            <a:r>
              <a:rPr lang="en-US" altLang="zh-CN"/>
              <a:t>    </a:t>
            </a:r>
            <a:r>
              <a:rPr lang="zh-CN" altLang="en-US"/>
              <a:t>让出</a:t>
            </a:r>
            <a:r>
              <a:rPr lang="en-US" altLang="zh-CN"/>
              <a:t> CPU </a:t>
            </a:r>
            <a:r>
              <a:rPr lang="zh-CN" altLang="en-US"/>
              <a:t>时间片。进入等待队列。（</a:t>
            </a:r>
            <a:r>
              <a:rPr lang="en-US" altLang="zh-CN"/>
              <a:t>sync</a:t>
            </a:r>
            <a:r>
              <a:rPr lang="zh-CN" altLang="en-US"/>
              <a:t>时候，深入介绍。</a:t>
            </a:r>
            <a:r>
              <a:rPr lang="en-US" altLang="zh-CN"/>
              <a:t>waitset</a:t>
            </a:r>
            <a:r>
              <a:rPr lang="zh-CN" altLang="en-US"/>
              <a:t>，</a:t>
            </a:r>
            <a:r>
              <a:rPr lang="en-US" altLang="zh-CN"/>
              <a:t> _cxq, entrylist</a:t>
            </a:r>
            <a:r>
              <a:rPr lang="zh-CN" altLang="en-US"/>
              <a:t>）</a:t>
            </a:r>
            <a:endParaRPr lang="zh-CN" altLang="en-US"/>
          </a:p>
        </p:txBody>
      </p:sp>
      <p:pic>
        <p:nvPicPr>
          <p:cNvPr id="13" name="图片 12"/>
          <p:cNvPicPr>
            <a:picLocks noChangeAspect="1"/>
          </p:cNvPicPr>
          <p:nvPr/>
        </p:nvPicPr>
        <p:blipFill>
          <a:blip r:embed="rId2"/>
          <a:stretch>
            <a:fillRect/>
          </a:stretch>
        </p:blipFill>
        <p:spPr>
          <a:xfrm>
            <a:off x="1863725" y="2743200"/>
            <a:ext cx="7589520" cy="1211580"/>
          </a:xfrm>
          <a:prstGeom prst="rect">
            <a:avLst/>
          </a:prstGeom>
        </p:spPr>
      </p:pic>
      <p:pic>
        <p:nvPicPr>
          <p:cNvPr id="15" name="图片 14"/>
          <p:cNvPicPr>
            <a:picLocks noChangeAspect="1"/>
          </p:cNvPicPr>
          <p:nvPr/>
        </p:nvPicPr>
        <p:blipFill>
          <a:blip r:embed="rId3"/>
          <a:stretch>
            <a:fillRect/>
          </a:stretch>
        </p:blipFill>
        <p:spPr>
          <a:xfrm>
            <a:off x="1518285" y="4735195"/>
            <a:ext cx="6606540" cy="3200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队列</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4430"/>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sym typeface="+mn-ea"/>
              </a:rPr>
              <a:t>SynchronousQueue</a:t>
            </a:r>
            <a:endParaRPr lang="zh-CN" altLang="en-US" sz="2400" b="1" dirty="0">
              <a:solidFill>
                <a:srgbClr val="002060"/>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777875" y="1628140"/>
            <a:ext cx="10426700" cy="4246245"/>
          </a:xfrm>
          <a:prstGeom prst="rect">
            <a:avLst/>
          </a:prstGeom>
          <a:noFill/>
        </p:spPr>
        <p:txBody>
          <a:bodyPr wrap="square" rtlCol="0" anchor="t">
            <a:spAutoFit/>
          </a:bodyPr>
          <a:p>
            <a:r>
              <a:rPr lang="zh-CN" altLang="en-US"/>
              <a:t>SynchronousQueue</a:t>
            </a:r>
            <a:r>
              <a:rPr lang="zh-CN" altLang="en-US" b="1"/>
              <a:t>是一个不存储元素的阻塞队列</a:t>
            </a:r>
            <a:r>
              <a:rPr lang="zh-CN" altLang="en-US"/>
              <a:t>。每一个put操作必须等待一个take操作，否则不能继续添加元素。</a:t>
            </a:r>
            <a:endParaRPr lang="zh-CN" altLang="en-US"/>
          </a:p>
          <a:p>
            <a:endParaRPr lang="zh-CN" altLang="en-US"/>
          </a:p>
          <a:p>
            <a:r>
              <a:rPr lang="zh-CN" altLang="en-US"/>
              <a:t>它支持公平访问队列。</a:t>
            </a:r>
            <a:r>
              <a:rPr lang="zh-CN" altLang="en-US" b="1"/>
              <a:t>默认情况下线程采用非公平性策略访问队列</a:t>
            </a:r>
            <a:r>
              <a:rPr lang="zh-CN" altLang="en-US"/>
              <a:t>。使用以下构造方法可以创建公平性访问的SynchronousQueue，如果设置为true，则等待的线程会采用先进先出的顺序访问队列。</a:t>
            </a:r>
            <a:endParaRPr lang="zh-CN" altLang="en-US"/>
          </a:p>
          <a:p>
            <a:endParaRPr lang="zh-CN" altLang="en-US"/>
          </a:p>
          <a:p>
            <a:r>
              <a:rPr lang="en-US" altLang="zh-CN"/>
              <a:t>1. </a:t>
            </a:r>
            <a:r>
              <a:rPr lang="zh-CN" altLang="en-US"/>
              <a:t>不存储数据的队列，阻塞队列。使用场景，适合短期的小并发场景，且数据处理相当快速。</a:t>
            </a:r>
            <a:endParaRPr lang="zh-CN" altLang="en-US"/>
          </a:p>
          <a:p>
            <a:endParaRPr lang="zh-CN" altLang="en-US"/>
          </a:p>
          <a:p>
            <a:r>
              <a:rPr lang="zh-CN" altLang="en-US"/>
              <a:t>硬要说点好处：首先他们有缓冲容量，那么他可以避免在服务器宕机的情况下，从</a:t>
            </a:r>
            <a:r>
              <a:rPr lang="en-US" altLang="zh-CN"/>
              <a:t>queue</a:t>
            </a:r>
            <a:r>
              <a:rPr lang="zh-CN" altLang="en-US"/>
              <a:t>的角度来说，没有数据丢失这么一说。</a:t>
            </a:r>
            <a:r>
              <a:rPr lang="en-US" altLang="zh-CN"/>
              <a:t> </a:t>
            </a:r>
            <a:r>
              <a:rPr lang="zh-CN" altLang="en-US"/>
              <a:t>他类似于一个</a:t>
            </a:r>
            <a:r>
              <a:rPr lang="zh-CN" altLang="en-US" b="1"/>
              <a:t>传球手</a:t>
            </a:r>
            <a:r>
              <a:rPr lang="zh-CN" altLang="en-US"/>
              <a:t>，中间没有任何介质阻碍。如果单纯的进行数据的传递且生产的线程与消费的线程生产时间和消费时间都比较匹配的话，他的性能能够很高。</a:t>
            </a:r>
            <a:endParaRPr lang="zh-CN" altLang="en-US"/>
          </a:p>
          <a:p>
            <a:endParaRPr lang="zh-CN" altLang="en-US"/>
          </a:p>
          <a:p>
            <a:r>
              <a:rPr lang="en-US" altLang="zh-CN"/>
              <a:t>2.cachedThreadPool </a:t>
            </a:r>
            <a:r>
              <a:rPr lang="zh-CN" altLang="en-US"/>
              <a:t>里边使用的就是</a:t>
            </a:r>
            <a:r>
              <a:rPr lang="en-US" altLang="zh-CN"/>
              <a:t>syncQueue</a:t>
            </a:r>
            <a:r>
              <a:rPr lang="zh-CN" altLang="en-US"/>
              <a:t>。</a:t>
            </a:r>
            <a:r>
              <a:rPr lang="en-US" altLang="zh-CN">
                <a:sym typeface="+mn-ea"/>
              </a:rPr>
              <a:t>cachedThreadPool </a:t>
            </a:r>
            <a:r>
              <a:rPr lang="zh-CN" altLang="en-US">
                <a:sym typeface="+mn-ea"/>
              </a:rPr>
              <a:t>的使用场景就是处理快速的短期的小并发场景。</a:t>
            </a:r>
            <a:r>
              <a:rPr lang="en-US" altLang="zh-CN">
                <a:sym typeface="+mn-ea"/>
              </a:rPr>
              <a:t>cachedThreadPool </a:t>
            </a:r>
            <a:r>
              <a:rPr lang="zh-CN" altLang="en-US">
                <a:sym typeface="+mn-ea"/>
              </a:rPr>
              <a:t>是没有核心线程数，完全依赖</a:t>
            </a:r>
            <a:r>
              <a:rPr lang="en-US" altLang="zh-CN">
                <a:sym typeface="+mn-ea"/>
              </a:rPr>
              <a:t>max</a:t>
            </a:r>
            <a:r>
              <a:rPr lang="zh-CN" altLang="en-US">
                <a:sym typeface="+mn-ea"/>
              </a:rPr>
              <a:t>线程数，直接依赖操作系统创建线程，如果是短期的小并发，在线程达到</a:t>
            </a:r>
            <a:r>
              <a:rPr lang="en-US" altLang="zh-CN">
                <a:sym typeface="+mn-ea"/>
              </a:rPr>
              <a:t> keep live </a:t>
            </a:r>
            <a:r>
              <a:rPr lang="zh-CN" altLang="en-US">
                <a:sym typeface="+mn-ea"/>
              </a:rPr>
              <a:t>时间以后，可以自行销毁。</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队列</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4430"/>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sym typeface="+mn-ea"/>
              </a:rPr>
              <a:t>LinkedTransferQueue</a:t>
            </a:r>
            <a:endParaRPr lang="zh-CN" altLang="en-US" sz="2400" b="1" dirty="0">
              <a:solidFill>
                <a:srgbClr val="002060"/>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605790" y="1523365"/>
            <a:ext cx="11473815" cy="5262245"/>
          </a:xfrm>
          <a:prstGeom prst="rect">
            <a:avLst/>
          </a:prstGeom>
          <a:noFill/>
        </p:spPr>
        <p:txBody>
          <a:bodyPr wrap="square" rtlCol="0" anchor="t">
            <a:spAutoFit/>
          </a:bodyPr>
          <a:p>
            <a:r>
              <a:rPr lang="zh-CN" altLang="en-US" sz="1600"/>
              <a:t>LinkedTransferQueue是一个由</a:t>
            </a:r>
            <a:r>
              <a:rPr lang="zh-CN" altLang="en-US" sz="1600" b="1"/>
              <a:t>链表结构</a:t>
            </a:r>
            <a:r>
              <a:rPr lang="zh-CN" altLang="en-US" sz="1600"/>
              <a:t>组成的</a:t>
            </a:r>
            <a:r>
              <a:rPr lang="zh-CN" altLang="en-US" sz="1600" b="1"/>
              <a:t>无界阻塞</a:t>
            </a:r>
            <a:r>
              <a:rPr lang="zh-CN" altLang="en-US" sz="1600" b="1">
                <a:solidFill>
                  <a:srgbClr val="FF0000"/>
                </a:solidFill>
              </a:rPr>
              <a:t>TransferQueue</a:t>
            </a:r>
            <a:r>
              <a:rPr lang="zh-CN" altLang="en-US" sz="1600"/>
              <a:t>队列。相对于其他阻塞队列，LinkedTransferQueue多了</a:t>
            </a:r>
            <a:r>
              <a:rPr lang="zh-CN" altLang="en-US" sz="1600" b="1"/>
              <a:t>tryTransfer和transfer方法</a:t>
            </a:r>
            <a:r>
              <a:rPr lang="zh-CN" altLang="en-US" sz="1600"/>
              <a:t>。</a:t>
            </a:r>
            <a:endParaRPr lang="zh-CN" altLang="en-US" sz="1600"/>
          </a:p>
          <a:p>
            <a:r>
              <a:rPr lang="zh-CN" altLang="en-US" sz="1600"/>
              <a:t>LinkedTransferQueue</a:t>
            </a:r>
            <a:r>
              <a:rPr lang="en-US" altLang="zh-CN" sz="1600"/>
              <a:t>(</a:t>
            </a:r>
            <a:r>
              <a:rPr lang="zh-CN" altLang="en-US" sz="1600"/>
              <a:t>综合性的阻塞队列</a:t>
            </a:r>
            <a:r>
              <a:rPr lang="en-US" altLang="zh-CN" sz="1600"/>
              <a:t>)</a:t>
            </a:r>
            <a:r>
              <a:rPr lang="zh-CN" altLang="en-US" sz="1600"/>
              <a:t> 是一个高效阻塞无界链表队列。和 SynchronousQueue.TransferQueue (</a:t>
            </a:r>
            <a:r>
              <a:rPr lang="zh-CN" altLang="en-US" sz="1600" b="1"/>
              <a:t>公平模式</a:t>
            </a:r>
            <a:r>
              <a:rPr lang="zh-CN" altLang="en-US" sz="1600"/>
              <a:t>) 相比，它是可以统计长度，可以进行查询的；和 LinkedBlockingQueue 相比，它拥有更高的性能（使用 CAS 自旋）；和 ConcurrentLinkedQueue 相比，它拥有阻塞功能。貌似这个</a:t>
            </a:r>
            <a:r>
              <a:rPr lang="en-US" altLang="zh-CN" sz="1600"/>
              <a:t>queue</a:t>
            </a:r>
            <a:r>
              <a:rPr lang="zh-CN" altLang="en-US" sz="1600"/>
              <a:t>非常的全能，很多场景下都能够使用，是一个综合性的选手。综合性的选手，不容易在选型的时候被选择。（如果我们想要阻塞功能，我们会选真正的阻塞</a:t>
            </a:r>
            <a:r>
              <a:rPr lang="en-US" altLang="zh-CN" sz="1600"/>
              <a:t>queue</a:t>
            </a:r>
            <a:r>
              <a:rPr lang="zh-CN" altLang="en-US" sz="1600"/>
              <a:t>，专职专用；如果想要这种传球手的这种，我们可以选择</a:t>
            </a:r>
            <a:r>
              <a:rPr lang="en-US" altLang="zh-CN" sz="1600"/>
              <a:t>syncQueue</a:t>
            </a:r>
            <a:r>
              <a:rPr lang="zh-CN" altLang="en-US" sz="1600"/>
              <a:t>；如果想用非阻塞的</a:t>
            </a:r>
            <a:r>
              <a:rPr lang="en-US" altLang="zh-CN" sz="1600"/>
              <a:t>queue</a:t>
            </a:r>
            <a:r>
              <a:rPr lang="zh-CN" altLang="en-US" sz="1600"/>
              <a:t>，就用</a:t>
            </a:r>
            <a:r>
              <a:rPr lang="zh-CN" altLang="en-US" sz="1600">
                <a:sym typeface="+mn-ea"/>
              </a:rPr>
              <a:t>ConcurrentLinkedQueue ，专职专用。LinkedTransferQueue</a:t>
            </a:r>
            <a:r>
              <a:rPr lang="en-US" altLang="zh-CN" sz="1600">
                <a:sym typeface="+mn-ea"/>
              </a:rPr>
              <a:t> </a:t>
            </a:r>
            <a:r>
              <a:rPr lang="zh-CN" altLang="en-US" sz="1600">
                <a:sym typeface="+mn-ea"/>
              </a:rPr>
              <a:t>就类似于一个本科大学；其他的</a:t>
            </a:r>
            <a:r>
              <a:rPr lang="en-US" altLang="zh-CN" sz="1600">
                <a:sym typeface="+mn-ea"/>
              </a:rPr>
              <a:t>queue</a:t>
            </a:r>
            <a:r>
              <a:rPr lang="zh-CN" altLang="en-US" sz="1600">
                <a:sym typeface="+mn-ea"/>
              </a:rPr>
              <a:t>是</a:t>
            </a:r>
            <a:r>
              <a:rPr lang="zh-CN" altLang="en-US" sz="1600" b="1">
                <a:sym typeface="+mn-ea"/>
              </a:rPr>
              <a:t>专科</a:t>
            </a:r>
            <a:r>
              <a:rPr lang="zh-CN" altLang="en-US" sz="1600">
                <a:sym typeface="+mn-ea"/>
              </a:rPr>
              <a:t>学院毕业，专精。</a:t>
            </a:r>
            <a:r>
              <a:rPr lang="zh-CN" altLang="en-US" sz="1600"/>
              <a:t>）</a:t>
            </a:r>
            <a:endParaRPr lang="zh-CN" altLang="en-US" sz="1600"/>
          </a:p>
          <a:p>
            <a:r>
              <a:rPr lang="zh-CN" altLang="en-US" sz="1600">
                <a:sym typeface="+mn-ea"/>
              </a:rPr>
              <a:t>LinkedTransferQueue</a:t>
            </a:r>
            <a:r>
              <a:rPr lang="zh-CN" altLang="en-US" sz="1600"/>
              <a:t>目前使用场景比较多的情况是：我既想要</a:t>
            </a:r>
            <a:r>
              <a:rPr lang="zh-CN" altLang="en-US" sz="1600" b="1"/>
              <a:t>使用传球手</a:t>
            </a:r>
            <a:r>
              <a:rPr lang="zh-CN" altLang="en-US" sz="1600"/>
              <a:t>的这种便捷的功能，又有</a:t>
            </a:r>
            <a:r>
              <a:rPr lang="zh-CN" altLang="en-US" sz="1600" b="1"/>
              <a:t>可能在</a:t>
            </a:r>
            <a:r>
              <a:rPr lang="en-US" altLang="zh-CN" sz="1600" b="1"/>
              <a:t>queue</a:t>
            </a:r>
            <a:r>
              <a:rPr lang="zh-CN" altLang="en-US" sz="1600" b="1"/>
              <a:t>里存储数据</a:t>
            </a:r>
            <a:r>
              <a:rPr lang="zh-CN" altLang="en-US" sz="1600"/>
              <a:t>。</a:t>
            </a:r>
            <a:endParaRPr lang="zh-CN" altLang="en-US" sz="1600"/>
          </a:p>
          <a:p>
            <a:endParaRPr lang="zh-CN" altLang="en-US" sz="1600"/>
          </a:p>
          <a:p>
            <a:r>
              <a:rPr lang="zh-CN" altLang="en-US" sz="1600" b="1"/>
              <a:t>（1）transfer方法</a:t>
            </a:r>
            <a:endParaRPr lang="zh-CN" altLang="en-US" sz="1600" b="1"/>
          </a:p>
          <a:p>
            <a:r>
              <a:rPr lang="zh-CN" altLang="en-US" sz="1600"/>
              <a:t>如果当前有消费者正在等待接收元素（消费者使用take()方法或带时间限制的poll()方法时），transfer方法可以把生产者传入的元素立刻transfer（传输）给消费者（</a:t>
            </a:r>
            <a:r>
              <a:rPr lang="en-US" altLang="zh-CN" sz="1600" b="1"/>
              <a:t>syncqueue</a:t>
            </a:r>
            <a:r>
              <a:rPr lang="zh-CN" altLang="en-US" sz="1600" b="1"/>
              <a:t>相似</a:t>
            </a:r>
            <a:r>
              <a:rPr lang="zh-CN" altLang="en-US" sz="1600"/>
              <a:t>）。如果没有消费者在等待接收元素，transfer方法会将元素</a:t>
            </a:r>
            <a:r>
              <a:rPr lang="zh-CN" altLang="en-US" sz="1600" b="1"/>
              <a:t>存放在队列的tail节点</a:t>
            </a:r>
            <a:r>
              <a:rPr lang="zh-CN" altLang="en-US" sz="1600"/>
              <a:t>，并等到该元素被消费者消费了才返回。</a:t>
            </a:r>
            <a:endParaRPr lang="zh-CN" altLang="en-US" sz="1600"/>
          </a:p>
          <a:p>
            <a:r>
              <a:rPr lang="en-US" altLang="zh-CN" sz="1600"/>
              <a:t> </a:t>
            </a:r>
            <a:endParaRPr lang="zh-CN" altLang="en-US" sz="1600"/>
          </a:p>
          <a:p>
            <a:r>
              <a:rPr lang="zh-CN" altLang="en-US" sz="1600" b="1"/>
              <a:t>（2）tryTransfer方法</a:t>
            </a:r>
            <a:r>
              <a:rPr lang="en-US" altLang="zh-CN" sz="1600" b="1"/>
              <a:t> </a:t>
            </a:r>
            <a:r>
              <a:rPr lang="zh-CN" altLang="en-US" sz="1600" b="1"/>
              <a:t>（</a:t>
            </a:r>
            <a:r>
              <a:rPr lang="en-US" altLang="zh-CN" sz="1600" b="1"/>
              <a:t>tryLock</a:t>
            </a:r>
            <a:r>
              <a:rPr lang="zh-CN" altLang="en-US" sz="1600" b="1"/>
              <a:t>）</a:t>
            </a:r>
            <a:endParaRPr lang="zh-CN" altLang="en-US" sz="1600" b="1"/>
          </a:p>
          <a:p>
            <a:r>
              <a:rPr lang="zh-CN" altLang="en-US" sz="1600"/>
              <a:t>tryTransfer方法是用来试探生产者传入的元素是否能直接传给消费者。如果没有消费者等待接收元素，则返回false。和transfer方法的区别是tryTransfer方法无论消费者是否接收，方法立即返回，而transfer方法是必须等到消费者消费了才返回。</a:t>
            </a:r>
            <a:endParaRPr lang="zh-CN" altLang="en-US" sz="1600"/>
          </a:p>
          <a:p>
            <a:r>
              <a:rPr lang="zh-CN" altLang="en-US" sz="1600"/>
              <a:t>对于带有时间限制的tryTransfer（E e，long timeout，TimeUnit unit）方法，试图把生产者传入的元素直接传给消费者，但是如果没有消费者消费该元素则等待指定的时间再返回，如果超时还没消费元素，则返回false，如果在超时时间内消费了元素，则返回true。</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队列</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4430"/>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sym typeface="+mn-ea"/>
              </a:rPr>
              <a:t>LinkedBlockingDeque</a:t>
            </a:r>
            <a:endParaRPr lang="zh-CN" altLang="en-US" sz="2400" b="1" dirty="0">
              <a:solidFill>
                <a:srgbClr val="002060"/>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841375" y="1706245"/>
            <a:ext cx="10909935" cy="5077460"/>
          </a:xfrm>
          <a:prstGeom prst="rect">
            <a:avLst/>
          </a:prstGeom>
          <a:noFill/>
        </p:spPr>
        <p:txBody>
          <a:bodyPr wrap="square" rtlCol="0" anchor="t">
            <a:spAutoFit/>
          </a:bodyPr>
          <a:p>
            <a:r>
              <a:rPr lang="zh-CN" altLang="en-US"/>
              <a:t>LinkedBlockingDeque是一个由</a:t>
            </a:r>
            <a:r>
              <a:rPr lang="zh-CN" altLang="en-US" b="1"/>
              <a:t>链表结构</a:t>
            </a:r>
            <a:r>
              <a:rPr lang="zh-CN" altLang="en-US"/>
              <a:t>组成的</a:t>
            </a:r>
            <a:r>
              <a:rPr lang="zh-CN" altLang="en-US" b="1"/>
              <a:t>双向阻塞队列</a:t>
            </a:r>
            <a:r>
              <a:rPr lang="zh-CN" altLang="en-US"/>
              <a:t>。所谓</a:t>
            </a:r>
            <a:r>
              <a:rPr lang="zh-CN" altLang="en-US" b="1"/>
              <a:t>双向队列指的是可以从队列的两端插入和移出元素（</a:t>
            </a:r>
            <a:r>
              <a:rPr lang="en-US" altLang="zh-CN" b="1"/>
              <a:t>LinkedBlockingDeque</a:t>
            </a:r>
            <a:r>
              <a:rPr lang="zh-CN" altLang="en-US" b="1"/>
              <a:t>产生的原因是什么？</a:t>
            </a:r>
            <a:r>
              <a:rPr lang="en-US" altLang="zh-CN" b="1"/>
              <a:t>1.</a:t>
            </a:r>
            <a:r>
              <a:rPr lang="zh-CN" altLang="en-US" b="1"/>
              <a:t>首先它是对</a:t>
            </a:r>
            <a:r>
              <a:rPr lang="en-US" altLang="zh-CN" b="1"/>
              <a:t>LinkedBlockingQueue</a:t>
            </a:r>
            <a:r>
              <a:rPr lang="zh-CN" altLang="en-US" b="1"/>
              <a:t>的一个补充，能支持双向存取；</a:t>
            </a:r>
            <a:r>
              <a:rPr lang="en-US" altLang="zh-CN" b="1"/>
              <a:t> 2. </a:t>
            </a:r>
            <a:r>
              <a:rPr lang="zh-CN" altLang="en-US" b="1"/>
              <a:t>对阻塞队列的补充支持双向存取。）</a:t>
            </a:r>
            <a:r>
              <a:rPr lang="zh-CN" altLang="en-US"/>
              <a:t>。</a:t>
            </a:r>
            <a:endParaRPr lang="zh-CN" altLang="en-US"/>
          </a:p>
          <a:p>
            <a:endParaRPr lang="zh-CN" altLang="en-US"/>
          </a:p>
          <a:p>
            <a:r>
              <a:rPr lang="zh-CN" altLang="en-US"/>
              <a:t>双向队列因为多了一个操作队列的入口，在多线程同时入队时，也就减少了一半的竞争。相比其他的阻塞队列，LinkedBlockingDeque多了addFirst、addLast、offerFirst、offerLast、peekFirst和peekLast等方法，以First单词结尾的方法，表示插入、获取（peek）或移除双端队列的第一个元素。以Last单词结尾的方法，表示插入、获取或移除双端队列的最后一个元素。另外，插入方法add等同于addLast，移除方法remove等效于removeFirst。</a:t>
            </a:r>
            <a:endParaRPr lang="zh-CN" altLang="en-US"/>
          </a:p>
          <a:p>
            <a:endParaRPr lang="zh-CN" altLang="en-US"/>
          </a:p>
          <a:p>
            <a:r>
              <a:rPr lang="zh-CN" altLang="en-US"/>
              <a:t>在初始化LinkedBlockingDeque时可以设置容量防止其过度膨胀。另外，双向阻塞队列可以运用在“</a:t>
            </a:r>
            <a:r>
              <a:rPr lang="zh-CN" altLang="en-US" b="1"/>
              <a:t>工作窃取</a:t>
            </a:r>
            <a:r>
              <a:rPr lang="zh-CN" altLang="en-US"/>
              <a:t>”模式中。</a:t>
            </a:r>
            <a:endParaRPr lang="zh-CN" altLang="en-US"/>
          </a:p>
          <a:p>
            <a:endParaRPr lang="zh-CN" altLang="en-US"/>
          </a:p>
          <a:p>
            <a:r>
              <a:rPr lang="en-US" altLang="zh-CN"/>
              <a:t>1. </a:t>
            </a:r>
            <a:r>
              <a:rPr lang="zh-CN" altLang="en-US"/>
              <a:t>既然有双向队列，还那么方便，直接把单向队列移除</a:t>
            </a:r>
            <a:r>
              <a:rPr lang="en-US" altLang="zh-CN"/>
              <a:t>?  </a:t>
            </a:r>
            <a:r>
              <a:rPr lang="zh-CN" altLang="en-US"/>
              <a:t>功能越多，向</a:t>
            </a:r>
            <a:r>
              <a:rPr lang="en-US" altLang="zh-CN"/>
              <a:t> </a:t>
            </a:r>
            <a:r>
              <a:rPr lang="zh-CN" altLang="en-US"/>
              <a:t>越多，</a:t>
            </a:r>
            <a:r>
              <a:rPr lang="en-US" altLang="zh-CN"/>
              <a:t>Node</a:t>
            </a:r>
            <a:r>
              <a:rPr lang="zh-CN" altLang="en-US"/>
              <a:t>节点越复杂，添加，移除越复杂；虽然是减小了竞争压力，但是对于一些不是很大竞争压力下的场景，我们的单向的队列还是非常好用的，如果竞争压力不大，而且也没必要从双端进行数据处理的场景下，用双向队列就适得其反了。</a:t>
            </a:r>
            <a:endParaRPr lang="zh-CN" altLang="en-US"/>
          </a:p>
          <a:p>
            <a:r>
              <a:rPr lang="en-US" altLang="zh-CN"/>
              <a:t>2. </a:t>
            </a:r>
            <a:r>
              <a:rPr lang="zh-CN" altLang="en-US"/>
              <a:t>双向队列的使用场景，一般是没有严格的顺序控制的场景使用。比如，我们将</a:t>
            </a:r>
            <a:r>
              <a:rPr lang="en-US" altLang="zh-CN"/>
              <a:t>10</a:t>
            </a:r>
            <a:r>
              <a:rPr lang="zh-CN" altLang="en-US"/>
              <a:t>个任务添加到双端队列，我们起两个线程进行任务处理（处理顺序无所谓，只要都处理完汇总即可），选择双端会减少竞争。</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队列</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4430"/>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sym typeface="+mn-ea"/>
              </a:rPr>
              <a:t>什么是Fork/Join框架</a:t>
            </a:r>
            <a:endParaRPr lang="zh-CN" altLang="en-US" sz="2400" b="1" dirty="0">
              <a:solidFill>
                <a:srgbClr val="002060"/>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969010" y="1952625"/>
            <a:ext cx="4972050" cy="3692525"/>
          </a:xfrm>
          <a:prstGeom prst="rect">
            <a:avLst/>
          </a:prstGeom>
          <a:noFill/>
        </p:spPr>
        <p:txBody>
          <a:bodyPr wrap="square" rtlCol="0" anchor="t">
            <a:spAutoFit/>
          </a:bodyPr>
          <a:p>
            <a:r>
              <a:rPr lang="zh-CN" altLang="en-US"/>
              <a:t>Fork/Join框架是Java 7提供的一个用于并行执行任务的框架，是一个把大任务分割成若干个小任务</a:t>
            </a:r>
            <a:r>
              <a:rPr lang="en-US" altLang="zh-CN"/>
              <a:t>(compute</a:t>
            </a:r>
            <a:r>
              <a:rPr lang="zh-CN" altLang="en-US"/>
              <a:t>方法</a:t>
            </a:r>
            <a:r>
              <a:rPr lang="en-US" altLang="zh-CN"/>
              <a:t>)</a:t>
            </a:r>
            <a:r>
              <a:rPr lang="zh-CN" altLang="en-US"/>
              <a:t>，最终汇总每个小任务结果后得到大任务结果的框架。</a:t>
            </a:r>
            <a:endParaRPr lang="zh-CN" altLang="en-US"/>
          </a:p>
          <a:p>
            <a:endParaRPr lang="zh-CN" altLang="en-US"/>
          </a:p>
          <a:p>
            <a:r>
              <a:rPr lang="zh-CN" altLang="en-US"/>
              <a:t>我们再通过Fork和Join这两个单词来理解一下Fork/Join框架。Fork就是把一个大任务切分为若干子任务并行的执行，Join就是合并这些子任务的执行结果，最后得到这个大任务的结果。比如计算1+2+…+10000，可以分割成10个子任务，每个子任务分别对1000个数进行求和，最终汇总这10个子任务的结果。Fork/Join的运行流程如图所示。</a:t>
            </a:r>
            <a:endParaRPr lang="zh-CN" altLang="en-US"/>
          </a:p>
        </p:txBody>
      </p:sp>
      <p:pic>
        <p:nvPicPr>
          <p:cNvPr id="7" name="图片 6"/>
          <p:cNvPicPr>
            <a:picLocks noChangeAspect="1"/>
          </p:cNvPicPr>
          <p:nvPr/>
        </p:nvPicPr>
        <p:blipFill>
          <a:blip r:embed="rId2"/>
          <a:stretch>
            <a:fillRect/>
          </a:stretch>
        </p:blipFill>
        <p:spPr>
          <a:xfrm>
            <a:off x="6263640" y="1797685"/>
            <a:ext cx="4622800" cy="49098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队列</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4430"/>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sym typeface="+mn-ea"/>
              </a:rPr>
              <a:t>工作窃取算法</a:t>
            </a:r>
            <a:endParaRPr lang="zh-CN" altLang="en-US" sz="2400" b="1" dirty="0">
              <a:solidFill>
                <a:srgbClr val="002060"/>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777875" y="1713865"/>
            <a:ext cx="4972050" cy="5077460"/>
          </a:xfrm>
          <a:prstGeom prst="rect">
            <a:avLst/>
          </a:prstGeom>
          <a:noFill/>
        </p:spPr>
        <p:txBody>
          <a:bodyPr wrap="square" rtlCol="0" anchor="t">
            <a:spAutoFit/>
          </a:bodyPr>
          <a:p>
            <a:r>
              <a:rPr lang="zh-CN" altLang="en-US"/>
              <a:t>工作窃取（work-stealing）算法是指某个线程从其他队列里窃取任务来执行。那么，为什么需要使用工作窃取算法呢？假如我们需要做一个比较大的任务，可以把这个任务分割为若干互不依赖的子任务，为了减少线程间的竞争，</a:t>
            </a:r>
            <a:r>
              <a:rPr lang="zh-CN" altLang="en-US" b="1"/>
              <a:t>把这些子任务分别放到不同的队列里</a:t>
            </a:r>
            <a:r>
              <a:rPr lang="zh-CN" altLang="en-US"/>
              <a:t>，并为每个队列</a:t>
            </a:r>
            <a:r>
              <a:rPr lang="zh-CN" altLang="en-US" b="1"/>
              <a:t>创建一个单独的线程来执行队列里的任务</a:t>
            </a:r>
            <a:r>
              <a:rPr lang="zh-CN" altLang="en-US"/>
              <a:t>，线程和队列一一对应。比如A线程负责处理A队列里的任务。但是，有的线程会先把自己队列里的任务干完，而其他线程对应的队列里还有任务等待处理。干完活的线程与其等着，不如去帮其他线程干活，于是它就去其他线程的队列里窃取一个任务来执行。而在这时它们会访问同一个队列，所以为了减少窃取任务线程和被窃取任务线程之间的竞争，通常会使用双端队列，被窃取任务线程永远从双端队列的头部拿任务执行，而窃取任务的线程永远从双端队列的尾部拿任务执行。</a:t>
            </a:r>
            <a:endParaRPr lang="zh-CN" altLang="en-US"/>
          </a:p>
        </p:txBody>
      </p:sp>
      <p:pic>
        <p:nvPicPr>
          <p:cNvPr id="8" name="图片 7"/>
          <p:cNvPicPr>
            <a:picLocks noChangeAspect="1"/>
          </p:cNvPicPr>
          <p:nvPr/>
        </p:nvPicPr>
        <p:blipFill>
          <a:blip r:embed="rId2"/>
          <a:stretch>
            <a:fillRect/>
          </a:stretch>
        </p:blipFill>
        <p:spPr>
          <a:xfrm>
            <a:off x="6464300" y="1605280"/>
            <a:ext cx="5277485" cy="3288665"/>
          </a:xfrm>
          <a:prstGeom prst="rect">
            <a:avLst/>
          </a:prstGeom>
        </p:spPr>
      </p:pic>
      <p:sp>
        <p:nvSpPr>
          <p:cNvPr id="9" name="文本框 8"/>
          <p:cNvSpPr txBox="1"/>
          <p:nvPr/>
        </p:nvSpPr>
        <p:spPr>
          <a:xfrm>
            <a:off x="6464300" y="5112385"/>
            <a:ext cx="5389880" cy="1198880"/>
          </a:xfrm>
          <a:prstGeom prst="rect">
            <a:avLst/>
          </a:prstGeom>
          <a:noFill/>
        </p:spPr>
        <p:txBody>
          <a:bodyPr wrap="square" rtlCol="0" anchor="t">
            <a:spAutoFit/>
          </a:bodyPr>
          <a:p>
            <a:r>
              <a:rPr lang="zh-CN" altLang="en-US"/>
              <a:t>工作窃取算法的优点：充分利用线程进行并行计算，减少了线程间的竞争。工作窃取算法的缺点：并且该算法会</a:t>
            </a:r>
            <a:r>
              <a:rPr lang="zh-CN" altLang="en-US" b="1"/>
              <a:t>消耗了更多的系统资源</a:t>
            </a:r>
            <a:r>
              <a:rPr lang="zh-CN" altLang="en-US"/>
              <a:t>，比如创建多个线程和多个双端队列。</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队列</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4430"/>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sym typeface="+mn-ea"/>
              </a:rPr>
              <a:t>使用Fork/Join框架</a:t>
            </a:r>
            <a:endParaRPr lang="zh-CN" altLang="en-US" sz="2400" b="1" dirty="0">
              <a:solidFill>
                <a:srgbClr val="002060"/>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841375" y="1693545"/>
            <a:ext cx="10855325" cy="4246245"/>
          </a:xfrm>
          <a:prstGeom prst="rect">
            <a:avLst/>
          </a:prstGeom>
          <a:noFill/>
        </p:spPr>
        <p:txBody>
          <a:bodyPr wrap="square" rtlCol="0" anchor="t">
            <a:spAutoFit/>
          </a:bodyPr>
          <a:p>
            <a:r>
              <a:rPr lang="zh-CN" altLang="en-US"/>
              <a:t>让我们通过一个简单的需求来使用Fork/Join框架，需求是：计算1+2+3+4的结果。</a:t>
            </a:r>
            <a:endParaRPr lang="zh-CN" altLang="en-US"/>
          </a:p>
          <a:p>
            <a:r>
              <a:rPr lang="zh-CN" altLang="en-US"/>
              <a:t>使用Fork/Join框架首先要考虑到的是如何分割任务，如果希望每个子任务最多执行两个数的相加，那么我们设置分割的阈值是2，由于是4个数字相加，所以Fork/Join框架会把这个任务fork成两个子任务，子任务一负责计算1+2，子任务二负责计算3+4，然后再join两个子任务的结果。</a:t>
            </a:r>
            <a:endParaRPr lang="zh-CN" altLang="en-US"/>
          </a:p>
          <a:p>
            <a:endParaRPr lang="zh-CN" altLang="en-US"/>
          </a:p>
          <a:p>
            <a:r>
              <a:rPr lang="zh-CN" altLang="en-US"/>
              <a:t>Fork/Join使用两个类来完成以上两件事情。</a:t>
            </a:r>
            <a:endParaRPr lang="zh-CN" altLang="en-US"/>
          </a:p>
          <a:p>
            <a:r>
              <a:rPr lang="zh-CN" altLang="en-US"/>
              <a:t>①</a:t>
            </a:r>
            <a:r>
              <a:rPr lang="zh-CN" altLang="en-US" b="1"/>
              <a:t>ForkJoinTask</a:t>
            </a:r>
            <a:r>
              <a:rPr lang="zh-CN" altLang="en-US"/>
              <a:t>：我们要使用ForkJoin框架，必须首先创建一个ForkJoin任务。它提供在任务中</a:t>
            </a:r>
            <a:r>
              <a:rPr lang="zh-CN" altLang="en-US" b="1"/>
              <a:t>执行fork()</a:t>
            </a:r>
            <a:r>
              <a:rPr lang="zh-CN" altLang="en-US"/>
              <a:t>和</a:t>
            </a:r>
            <a:r>
              <a:rPr lang="zh-CN" altLang="en-US" b="1"/>
              <a:t>join()</a:t>
            </a:r>
            <a:r>
              <a:rPr lang="zh-CN" altLang="en-US"/>
              <a:t>操作的机制。通常情况下，我们</a:t>
            </a:r>
            <a:r>
              <a:rPr lang="zh-CN" altLang="en-US" b="1"/>
              <a:t>不需要直接继承ForkJoinTask类</a:t>
            </a:r>
            <a:r>
              <a:rPr lang="zh-CN" altLang="en-US"/>
              <a:t>，只需</a:t>
            </a:r>
            <a:r>
              <a:rPr lang="zh-CN" altLang="en-US" b="1"/>
              <a:t>要继承它的子类</a:t>
            </a:r>
            <a:r>
              <a:rPr lang="zh-CN" altLang="en-US"/>
              <a:t>，Fork/Join框架提供了以下两个子类。</a:t>
            </a:r>
            <a:endParaRPr lang="zh-CN" altLang="en-US"/>
          </a:p>
          <a:p>
            <a:r>
              <a:rPr lang="zh-CN" altLang="en-US"/>
              <a:t>·</a:t>
            </a:r>
            <a:r>
              <a:rPr lang="zh-CN" altLang="en-US" b="1"/>
              <a:t>RecursiveAction</a:t>
            </a:r>
            <a:r>
              <a:rPr lang="zh-CN" altLang="en-US"/>
              <a:t>：用于没有返回结果的任务。</a:t>
            </a:r>
            <a:endParaRPr lang="zh-CN" altLang="en-US"/>
          </a:p>
          <a:p>
            <a:r>
              <a:rPr lang="zh-CN" altLang="en-US"/>
              <a:t>·</a:t>
            </a:r>
            <a:r>
              <a:rPr lang="zh-CN" altLang="en-US" b="1"/>
              <a:t>RecursiveTask</a:t>
            </a:r>
            <a:r>
              <a:rPr lang="zh-CN" altLang="en-US"/>
              <a:t>：用于有返回结果的任务。</a:t>
            </a:r>
            <a:endParaRPr lang="zh-CN" altLang="en-US"/>
          </a:p>
          <a:p>
            <a:endParaRPr lang="zh-CN" altLang="en-US"/>
          </a:p>
          <a:p>
            <a:r>
              <a:rPr lang="zh-CN" altLang="en-US"/>
              <a:t>②</a:t>
            </a:r>
            <a:r>
              <a:rPr lang="zh-CN" altLang="en-US" b="1"/>
              <a:t>ForkJoinPool</a:t>
            </a:r>
            <a:r>
              <a:rPr lang="zh-CN" altLang="en-US"/>
              <a:t>：ForkJoinTask需要通过ForkJoinPool来执行。</a:t>
            </a:r>
            <a:endParaRPr lang="zh-CN" altLang="en-US"/>
          </a:p>
          <a:p>
            <a:endParaRPr lang="zh-CN" altLang="en-US"/>
          </a:p>
          <a:p>
            <a:r>
              <a:rPr lang="zh-CN" altLang="en-US"/>
              <a:t>示例代码：</a:t>
            </a:r>
            <a:r>
              <a:rPr lang="en-US" altLang="zh-CN"/>
              <a:t> ForkJoinTest.java</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0505" y="202565"/>
            <a:ext cx="4333875" cy="583565"/>
          </a:xfrm>
          <a:prstGeom prst="rect">
            <a:avLst/>
          </a:prstGeom>
          <a:noFill/>
        </p:spPr>
        <p:txBody>
          <a:bodyPr wrap="square" rtlCol="0">
            <a:spAutoFit/>
          </a:bodyPr>
          <a:lstStyle/>
          <a:p>
            <a:r>
              <a:rPr kumimoji="1" lang="zh-CN" altLang="en-US" sz="3200" dirty="0">
                <a:solidFill>
                  <a:schemeClr val="accent1"/>
                </a:solidFill>
                <a:latin typeface="微软雅黑" panose="020B0503020204020204" pitchFamily="34" charset="-122"/>
                <a:ea typeface="微软雅黑" panose="020B0503020204020204" pitchFamily="34" charset="-122"/>
              </a:rPr>
              <a:t>线程池及</a:t>
            </a:r>
            <a:r>
              <a:rPr kumimoji="1" lang="en-US" altLang="zh-CN" sz="3200" dirty="0">
                <a:solidFill>
                  <a:schemeClr val="accent1"/>
                </a:solidFill>
                <a:latin typeface="微软雅黑" panose="020B0503020204020204" pitchFamily="34" charset="-122"/>
                <a:ea typeface="微软雅黑" panose="020B0503020204020204" pitchFamily="34" charset="-122"/>
              </a:rPr>
              <a:t>Executor</a:t>
            </a:r>
            <a:r>
              <a:rPr kumimoji="1" lang="zh-CN" altLang="en-US" sz="3200" dirty="0">
                <a:solidFill>
                  <a:schemeClr val="accent1"/>
                </a:solidFill>
                <a:latin typeface="微软雅黑" panose="020B0503020204020204" pitchFamily="34" charset="-122"/>
                <a:ea typeface="微软雅黑" panose="020B0503020204020204" pitchFamily="34" charset="-122"/>
              </a:rPr>
              <a:t>框架         </a:t>
            </a:r>
            <a:endParaRPr kumimoji="1"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5" name="直角三角形 4"/>
          <p:cNvSpPr/>
          <p:nvPr/>
        </p:nvSpPr>
        <p:spPr>
          <a:xfrm rot="10800000">
            <a:off x="3723860" y="1282611"/>
            <a:ext cx="266389" cy="2663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1" y="0"/>
            <a:ext cx="8246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TextBox 1"/>
          <p:cNvSpPr txBox="1"/>
          <p:nvPr/>
        </p:nvSpPr>
        <p:spPr>
          <a:xfrm>
            <a:off x="362585" y="1667510"/>
            <a:ext cx="4069080" cy="4246245"/>
          </a:xfrm>
          <a:prstGeom prst="rect">
            <a:avLst/>
          </a:prstGeom>
          <a:noFill/>
        </p:spPr>
        <p:txBody>
          <a:bodyPr wrap="square" rtlCol="0">
            <a:spAutoFit/>
          </a:bodyPr>
          <a:lstStyle/>
          <a:p>
            <a:pPr indent="0" algn="l">
              <a:buFont typeface="Wingdings" panose="05000000000000000000" pitchFamily="2" charset="2"/>
              <a:buNone/>
            </a:pPr>
            <a:endParaRPr lang="en-US" altLang="zh-CN" b="1" dirty="0">
              <a:solidFill>
                <a:schemeClr val="accent1"/>
              </a:solidFill>
            </a:endParaRPr>
          </a:p>
          <a:p>
            <a:pPr indent="0" algn="l">
              <a:buFont typeface="Wingdings" panose="05000000000000000000" pitchFamily="2" charset="2"/>
              <a:buNone/>
            </a:pPr>
            <a:endParaRPr lang="en-US" altLang="zh-CN" b="1" dirty="0">
              <a:solidFill>
                <a:schemeClr val="accent1"/>
              </a:solidFill>
              <a:sym typeface="+mn-ea"/>
            </a:endParaRPr>
          </a:p>
          <a:p>
            <a:pPr marL="285750" indent="-285750" algn="l">
              <a:buFont typeface="Wingdings" panose="05000000000000000000" pitchFamily="2" charset="2"/>
              <a:buChar char="u"/>
            </a:pPr>
            <a:r>
              <a:rPr lang="zh-CN" altLang="en-US" b="1" dirty="0">
                <a:solidFill>
                  <a:schemeClr val="accent1"/>
                </a:solidFill>
                <a:sym typeface="+mn-ea"/>
              </a:rPr>
              <a:t>线程池的实现原理</a:t>
            </a:r>
            <a:endParaRPr lang="zh-CN" altLang="en-US" b="1" dirty="0">
              <a:solidFill>
                <a:schemeClr val="accent1"/>
              </a:solidFill>
              <a:sym typeface="+mn-ea"/>
            </a:endParaRPr>
          </a:p>
          <a:p>
            <a:pPr marL="285750" indent="-285750" algn="l">
              <a:buFont typeface="Wingdings" panose="05000000000000000000" pitchFamily="2" charset="2"/>
              <a:buChar char="u"/>
            </a:pPr>
            <a:endParaRPr lang="zh-CN" altLang="en-US" b="1" dirty="0">
              <a:solidFill>
                <a:schemeClr val="accent1"/>
              </a:solidFill>
              <a:sym typeface="+mn-ea"/>
            </a:endParaRPr>
          </a:p>
          <a:p>
            <a:pPr marL="285750" indent="-285750" algn="l">
              <a:buFont typeface="Wingdings" panose="05000000000000000000" pitchFamily="2" charset="2"/>
              <a:buChar char="u"/>
            </a:pPr>
            <a:r>
              <a:rPr lang="zh-CN" altLang="en-US" b="1" dirty="0">
                <a:solidFill>
                  <a:schemeClr val="accent1"/>
                </a:solidFill>
                <a:sym typeface="+mn-ea"/>
              </a:rPr>
              <a:t>线程池使用介绍</a:t>
            </a:r>
            <a:endParaRPr lang="zh-CN" altLang="en-US" b="1" dirty="0">
              <a:solidFill>
                <a:schemeClr val="accent1"/>
              </a:solidFill>
              <a:sym typeface="+mn-ea"/>
            </a:endParaRPr>
          </a:p>
          <a:p>
            <a:pPr marL="285750" indent="-285750" algn="l">
              <a:buFont typeface="Wingdings" panose="05000000000000000000" pitchFamily="2" charset="2"/>
              <a:buChar char="u"/>
            </a:pPr>
            <a:endParaRPr lang="zh-CN" altLang="en-US" b="1" dirty="0">
              <a:solidFill>
                <a:schemeClr val="accent1"/>
              </a:solidFill>
              <a:sym typeface="+mn-ea"/>
            </a:endParaRPr>
          </a:p>
          <a:p>
            <a:pPr marL="285750" indent="-285750" algn="l">
              <a:buFont typeface="Wingdings" panose="05000000000000000000" pitchFamily="2" charset="2"/>
              <a:buChar char="u"/>
            </a:pPr>
            <a:r>
              <a:rPr lang="zh-CN" altLang="en-US" b="1" dirty="0">
                <a:solidFill>
                  <a:schemeClr val="accent1"/>
                </a:solidFill>
                <a:sym typeface="+mn-ea"/>
              </a:rPr>
              <a:t>合理配置线程池</a:t>
            </a:r>
            <a:endParaRPr lang="zh-CN" altLang="en-US" b="1" dirty="0">
              <a:solidFill>
                <a:schemeClr val="accent1"/>
              </a:solidFill>
              <a:sym typeface="+mn-ea"/>
            </a:endParaRPr>
          </a:p>
          <a:p>
            <a:pPr marL="285750" indent="-285750" algn="l">
              <a:buFont typeface="Wingdings" panose="05000000000000000000" pitchFamily="2" charset="2"/>
              <a:buChar char="u"/>
            </a:pPr>
            <a:endParaRPr lang="zh-CN" altLang="en-US" b="1" dirty="0">
              <a:solidFill>
                <a:schemeClr val="accent1"/>
              </a:solidFill>
              <a:sym typeface="+mn-ea"/>
            </a:endParaRPr>
          </a:p>
          <a:p>
            <a:pPr marL="285750" indent="-285750" algn="l">
              <a:buFont typeface="Wingdings" panose="05000000000000000000" pitchFamily="2" charset="2"/>
              <a:buChar char="u"/>
            </a:pPr>
            <a:r>
              <a:rPr lang="en-US" altLang="zh-CN" b="1" dirty="0">
                <a:solidFill>
                  <a:schemeClr val="accent1"/>
                </a:solidFill>
                <a:sym typeface="+mn-ea"/>
              </a:rPr>
              <a:t>Executor </a:t>
            </a:r>
            <a:r>
              <a:rPr lang="zh-CN" altLang="en-US" b="1" dirty="0">
                <a:solidFill>
                  <a:schemeClr val="accent1"/>
                </a:solidFill>
                <a:sym typeface="+mn-ea"/>
              </a:rPr>
              <a:t>框架介绍</a:t>
            </a:r>
            <a:endParaRPr lang="zh-CN" altLang="en-US" b="1" dirty="0">
              <a:solidFill>
                <a:schemeClr val="accent1"/>
              </a:solidFill>
              <a:sym typeface="+mn-ea"/>
            </a:endParaRPr>
          </a:p>
          <a:p>
            <a:pPr marL="285750" indent="-285750" algn="l">
              <a:buFont typeface="Wingdings" panose="05000000000000000000" pitchFamily="2" charset="2"/>
              <a:buChar char="u"/>
            </a:pPr>
            <a:endParaRPr lang="zh-CN" altLang="en-US" b="1" dirty="0">
              <a:solidFill>
                <a:schemeClr val="accent1"/>
              </a:solidFill>
              <a:sym typeface="+mn-ea"/>
            </a:endParaRPr>
          </a:p>
          <a:p>
            <a:pPr marL="285750" indent="-285750" algn="l">
              <a:buFont typeface="Wingdings" panose="05000000000000000000" pitchFamily="2" charset="2"/>
              <a:buChar char="u"/>
            </a:pPr>
            <a:r>
              <a:rPr lang="en-US" altLang="zh-CN" b="1" dirty="0">
                <a:solidFill>
                  <a:schemeClr val="accent1"/>
                </a:solidFill>
                <a:sym typeface="+mn-ea"/>
              </a:rPr>
              <a:t>ThreadPoolExecutor</a:t>
            </a:r>
            <a:endParaRPr lang="en-US" altLang="zh-CN" b="1" dirty="0">
              <a:solidFill>
                <a:schemeClr val="accent1"/>
              </a:solidFill>
              <a:sym typeface="+mn-ea"/>
            </a:endParaRPr>
          </a:p>
          <a:p>
            <a:pPr marL="285750" indent="-285750" algn="l">
              <a:buFont typeface="Wingdings" panose="05000000000000000000" pitchFamily="2" charset="2"/>
              <a:buChar char="u"/>
            </a:pPr>
            <a:endParaRPr lang="en-US" altLang="zh-CN" b="1" dirty="0">
              <a:solidFill>
                <a:schemeClr val="accent1"/>
              </a:solidFill>
              <a:sym typeface="+mn-ea"/>
            </a:endParaRPr>
          </a:p>
          <a:p>
            <a:pPr marL="285750" indent="-285750" algn="l">
              <a:buFont typeface="Wingdings" panose="05000000000000000000" pitchFamily="2" charset="2"/>
              <a:buChar char="u"/>
            </a:pPr>
            <a:r>
              <a:rPr lang="en-US" altLang="zh-CN" b="1" dirty="0">
                <a:solidFill>
                  <a:schemeClr val="accent1"/>
                </a:solidFill>
                <a:sym typeface="+mn-ea"/>
              </a:rPr>
              <a:t>Scheduled</a:t>
            </a:r>
            <a:r>
              <a:rPr lang="en-US" altLang="zh-CN" b="1" dirty="0">
                <a:solidFill>
                  <a:schemeClr val="accent1"/>
                </a:solidFill>
                <a:sym typeface="+mn-ea"/>
              </a:rPr>
              <a:t>ThreadPoolExecutor</a:t>
            </a:r>
            <a:endParaRPr lang="en-US" altLang="zh-CN" b="1" dirty="0">
              <a:solidFill>
                <a:schemeClr val="accent1"/>
              </a:solidFill>
              <a:sym typeface="+mn-ea"/>
            </a:endParaRPr>
          </a:p>
          <a:p>
            <a:pPr marL="285750" indent="-285750" algn="l">
              <a:buFont typeface="Wingdings" panose="05000000000000000000" pitchFamily="2" charset="2"/>
              <a:buChar char="u"/>
            </a:pPr>
            <a:endParaRPr lang="en-US" altLang="zh-CN" b="1" dirty="0">
              <a:solidFill>
                <a:schemeClr val="accent1"/>
              </a:solidFill>
              <a:sym typeface="+mn-ea"/>
            </a:endParaRPr>
          </a:p>
          <a:p>
            <a:pPr marL="285750" indent="-285750" algn="l">
              <a:buFont typeface="Wingdings" panose="05000000000000000000" pitchFamily="2" charset="2"/>
              <a:buChar char="u"/>
            </a:pPr>
            <a:r>
              <a:rPr lang="en-US" altLang="zh-CN" b="1" dirty="0">
                <a:solidFill>
                  <a:schemeClr val="accent1"/>
                </a:solidFill>
                <a:sym typeface="+mn-ea"/>
              </a:rPr>
              <a:t>FutureTask</a:t>
            </a:r>
            <a:endParaRPr lang="en-US" altLang="zh-CN" b="1" dirty="0">
              <a:solidFill>
                <a:schemeClr val="accent1"/>
              </a:solidFill>
              <a:sym typeface="+mn-ea"/>
            </a:endParaRPr>
          </a:p>
        </p:txBody>
      </p:sp>
      <p:pic>
        <p:nvPicPr>
          <p:cNvPr id="100" name="图片 99"/>
          <p:cNvPicPr/>
          <p:nvPr/>
        </p:nvPicPr>
        <p:blipFill>
          <a:blip r:embed="rId1"/>
          <a:stretch>
            <a:fillRect/>
          </a:stretch>
        </p:blipFill>
        <p:spPr>
          <a:xfrm>
            <a:off x="4564380" y="124460"/>
            <a:ext cx="7437120" cy="66090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3775710" cy="6858000"/>
            <a:chOff x="421945" y="0"/>
            <a:chExt cx="3775710"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7830"/>
              <a:ext cx="3775710" cy="615315"/>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线程池及</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Executor</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框架</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4430"/>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sym typeface="+mn-ea"/>
              </a:rPr>
              <a:t>线程池的原理</a:t>
            </a:r>
            <a:endParaRPr lang="zh-CN" altLang="en-US" sz="2400" b="1" dirty="0">
              <a:solidFill>
                <a:srgbClr val="002060"/>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4584065" y="1896110"/>
            <a:ext cx="7495540" cy="4402455"/>
          </a:xfrm>
          <a:prstGeom prst="rect">
            <a:avLst/>
          </a:prstGeom>
        </p:spPr>
      </p:pic>
      <p:sp>
        <p:nvSpPr>
          <p:cNvPr id="8" name="文本框 7"/>
          <p:cNvSpPr txBox="1"/>
          <p:nvPr/>
        </p:nvSpPr>
        <p:spPr>
          <a:xfrm>
            <a:off x="686435" y="1974215"/>
            <a:ext cx="3805555" cy="3969385"/>
          </a:xfrm>
          <a:prstGeom prst="rect">
            <a:avLst/>
          </a:prstGeom>
          <a:noFill/>
        </p:spPr>
        <p:txBody>
          <a:bodyPr wrap="square" rtlCol="0" anchor="t">
            <a:spAutoFit/>
          </a:bodyPr>
          <a:p>
            <a:r>
              <a:rPr lang="zh-CN" altLang="en-US"/>
              <a:t>1）线程池判断核心线程池里的线程是否都在执行任务。如果不是，则创建一个新的工作线程来执行任务。如果核心线程池里的线程都在执行任务，则进入下个流程。</a:t>
            </a:r>
            <a:endParaRPr lang="zh-CN" altLang="en-US"/>
          </a:p>
          <a:p>
            <a:r>
              <a:rPr lang="zh-CN" altLang="en-US"/>
              <a:t>2）线程池判断工作队列是否已经满。如果工作队列没有满，则将新提交的任务存储在这个工作队列里。如果工作队列满了，则进入下个流程。</a:t>
            </a:r>
            <a:endParaRPr lang="zh-CN" altLang="en-US"/>
          </a:p>
          <a:p>
            <a:r>
              <a:rPr lang="zh-CN" altLang="en-US"/>
              <a:t>3）线程池判断线程池的线程是否都处于工作状态。如果没有，则创建一个新的工作线程来执行任务。如果已经满了，则交给饱和策略来处理这个任务。</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3775710" cy="6858000"/>
            <a:chOff x="421945" y="0"/>
            <a:chExt cx="3775710"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7830"/>
              <a:ext cx="3775710" cy="615315"/>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线程池及</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Executor</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框架</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4430"/>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sym typeface="+mn-ea"/>
              </a:rPr>
              <a:t>线程池的原理</a:t>
            </a:r>
            <a:endParaRPr lang="zh-CN" altLang="en-US" sz="2400" b="1" dirty="0">
              <a:solidFill>
                <a:srgbClr val="002060"/>
              </a:solidFill>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2"/>
          <a:stretch>
            <a:fillRect/>
          </a:stretch>
        </p:blipFill>
        <p:spPr>
          <a:xfrm>
            <a:off x="6067425" y="1778635"/>
            <a:ext cx="6012180" cy="4951730"/>
          </a:xfrm>
          <a:prstGeom prst="rect">
            <a:avLst/>
          </a:prstGeom>
        </p:spPr>
      </p:pic>
      <p:sp>
        <p:nvSpPr>
          <p:cNvPr id="9" name="文本框 8"/>
          <p:cNvSpPr txBox="1"/>
          <p:nvPr/>
        </p:nvSpPr>
        <p:spPr>
          <a:xfrm>
            <a:off x="613410" y="1619885"/>
            <a:ext cx="5508625" cy="5077460"/>
          </a:xfrm>
          <a:prstGeom prst="rect">
            <a:avLst/>
          </a:prstGeom>
          <a:noFill/>
        </p:spPr>
        <p:txBody>
          <a:bodyPr wrap="square" rtlCol="0" anchor="t">
            <a:spAutoFit/>
          </a:bodyPr>
          <a:p>
            <a:r>
              <a:rPr lang="zh-CN" altLang="en-US"/>
              <a:t>1）如果当前运行的线程少于corePoolSize，则创建新线程来执行任务（注意，执行这一步骤需要获取全局锁）。</a:t>
            </a:r>
            <a:endParaRPr lang="zh-CN" altLang="en-US"/>
          </a:p>
          <a:p>
            <a:r>
              <a:rPr lang="zh-CN" altLang="en-US"/>
              <a:t>2）如果运行的线程等于或多于corePoolSize，则将任务加入BlockingQueue。</a:t>
            </a:r>
            <a:endParaRPr lang="zh-CN" altLang="en-US"/>
          </a:p>
          <a:p>
            <a:r>
              <a:rPr lang="zh-CN" altLang="en-US"/>
              <a:t>3）如果无法将任务加入BlockingQueue（队列已满），则创建新的线程来处理任务（注意，执行这一步骤需要获取全局锁）。</a:t>
            </a:r>
            <a:endParaRPr lang="zh-CN" altLang="en-US"/>
          </a:p>
          <a:p>
            <a:r>
              <a:rPr lang="zh-CN" altLang="en-US"/>
              <a:t>4）如果创建新线程将使当前运行的线程超出maximumPoolSize，任务将被拒绝，并调用RejectedExecutionHandler.rejectedExecution()方法。</a:t>
            </a:r>
            <a:endParaRPr lang="zh-CN" altLang="en-US"/>
          </a:p>
          <a:p>
            <a:endParaRPr lang="zh-CN" altLang="en-US"/>
          </a:p>
          <a:p>
            <a:r>
              <a:rPr lang="zh-CN" altLang="en-US"/>
              <a:t>ThreadPoolExecutor采取上述步骤的总体设计思路，是为了在执行execute()方法时，尽可能地避免获取</a:t>
            </a:r>
            <a:r>
              <a:rPr lang="zh-CN" altLang="en-US" b="1"/>
              <a:t>全局锁（那将会是一个严重的可伸缩瓶颈）</a:t>
            </a:r>
            <a:r>
              <a:rPr lang="zh-CN" altLang="en-US"/>
              <a:t>。在ThreadPoolExecutor完成预热之后（当前运行的线程数大于等于corePoolSize），几乎所有的execute()方法调用都是执行步骤2，而步骤2不需要获取全局锁。</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3775710" cy="6858000"/>
            <a:chOff x="421945" y="0"/>
            <a:chExt cx="3775710"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7830"/>
              <a:ext cx="3775710" cy="615315"/>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线程池及</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Executor</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框架</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59790" y="11423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sym typeface="+mn-ea"/>
              </a:rPr>
              <a:t>线程池的参数</a:t>
            </a:r>
            <a:endParaRPr lang="zh-CN" altLang="en-US" sz="2400" b="1" dirty="0">
              <a:solidFill>
                <a:srgbClr val="002060"/>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819150" y="1964055"/>
            <a:ext cx="11219180" cy="4799965"/>
          </a:xfrm>
          <a:prstGeom prst="rect">
            <a:avLst/>
          </a:prstGeom>
          <a:noFill/>
        </p:spPr>
        <p:txBody>
          <a:bodyPr wrap="square" rtlCol="0" anchor="t">
            <a:spAutoFit/>
          </a:bodyPr>
          <a:p>
            <a:r>
              <a:rPr lang="zh-CN" altLang="en-US"/>
              <a:t>1）</a:t>
            </a:r>
            <a:r>
              <a:rPr lang="zh-CN" altLang="en-US" b="1"/>
              <a:t>corePoolSize</a:t>
            </a:r>
            <a:r>
              <a:rPr lang="zh-CN" altLang="en-US"/>
              <a:t>（线程池的基本大小）：当提交一个任务到线程池时，线程池会创建一个线程来执行任务，即使其他空闲的基本线程能够执行新任务也会创建线程，等到需要执行的任务数大于线程池基本大小时就不再创建。如果调用了线程池的prestartAllCoreThreads()方法，线程池会提前创建并启动所有基本线程。</a:t>
            </a:r>
            <a:endParaRPr lang="zh-CN" altLang="en-US"/>
          </a:p>
          <a:p>
            <a:endParaRPr lang="zh-CN" altLang="en-US"/>
          </a:p>
          <a:p>
            <a:r>
              <a:rPr lang="zh-CN" altLang="en-US"/>
              <a:t>2）</a:t>
            </a:r>
            <a:r>
              <a:rPr lang="zh-CN" altLang="en-US" b="1"/>
              <a:t>runnableTaskQueue</a:t>
            </a:r>
            <a:r>
              <a:rPr lang="zh-CN" altLang="en-US"/>
              <a:t>（任务队列）</a:t>
            </a:r>
            <a:r>
              <a:rPr lang="zh-CN" altLang="en-US" b="1"/>
              <a:t>建议</a:t>
            </a:r>
            <a:r>
              <a:rPr lang="zh-CN" altLang="en-US"/>
              <a:t>选用有界队列设置队列长度。</a:t>
            </a:r>
            <a:r>
              <a:rPr lang="en-US" altLang="zh-CN"/>
              <a:t>1. </a:t>
            </a:r>
            <a:r>
              <a:rPr lang="zh-CN" altLang="en-US"/>
              <a:t>如果是无界队列，那么</a:t>
            </a:r>
            <a:r>
              <a:rPr lang="en-US" altLang="zh-CN"/>
              <a:t>queue</a:t>
            </a:r>
            <a:r>
              <a:rPr lang="zh-CN" altLang="en-US"/>
              <a:t>永远不会满，永远不会触发到</a:t>
            </a:r>
            <a:r>
              <a:rPr lang="zh-CN" altLang="en-US">
                <a:sym typeface="+mn-ea"/>
              </a:rPr>
              <a:t>maximumPoolSize，意味着maximumPoolSize这个参数就没有他的作用了；</a:t>
            </a:r>
            <a:r>
              <a:rPr lang="en-US" altLang="zh-CN">
                <a:sym typeface="+mn-ea"/>
              </a:rPr>
              <a:t> 2. </a:t>
            </a:r>
            <a:r>
              <a:rPr lang="zh-CN" altLang="en-US">
                <a:sym typeface="+mn-ea"/>
              </a:rPr>
              <a:t>最重要的是无界队列无法控制队列最终包含的数据量，导致内存资源的极大的消耗甚至耗尽。</a:t>
            </a:r>
            <a:r>
              <a:rPr lang="en-US" altLang="zh-CN">
                <a:sym typeface="+mn-ea"/>
              </a:rPr>
              <a:t>3. </a:t>
            </a:r>
            <a:r>
              <a:rPr lang="zh-CN" altLang="en-US">
                <a:sym typeface="+mn-ea"/>
              </a:rPr>
              <a:t>选用有界队列并合理的配置maximumPoolSize。</a:t>
            </a:r>
            <a:r>
              <a:rPr lang="en-US" altLang="zh-CN">
                <a:sym typeface="+mn-ea"/>
              </a:rPr>
              <a:t>4 </a:t>
            </a:r>
            <a:r>
              <a:rPr lang="zh-CN" altLang="en-US">
                <a:sym typeface="+mn-ea"/>
              </a:rPr>
              <a:t>饱和策略的使用根据需求选择。一旦我们触发了饱和策略，就说明：要么是我们的线程池配置有问题，要么真的是并发量太高，任务太多，导致的问题。警醒我们进行深入的参数调查及合理分配。</a:t>
            </a:r>
            <a:endParaRPr lang="zh-CN" altLang="en-US"/>
          </a:p>
          <a:p>
            <a:endParaRPr lang="zh-CN" altLang="en-US"/>
          </a:p>
          <a:p>
            <a:r>
              <a:rPr lang="zh-CN" altLang="en-US"/>
              <a:t>3）</a:t>
            </a:r>
            <a:r>
              <a:rPr lang="zh-CN" altLang="en-US" b="1"/>
              <a:t>maximumPoolSize</a:t>
            </a:r>
            <a:r>
              <a:rPr lang="zh-CN" altLang="en-US"/>
              <a:t>（线程池最大数量）：线程池允许创建的最大线程数。如果队列满了，并且已创建的线程数小于最大线程数，则线程池会再创建新的线程执行任务。值得注意的是，如果使用了无界的任务队列这个参数就没什么效果。</a:t>
            </a:r>
            <a:endParaRPr lang="zh-CN" altLang="en-US"/>
          </a:p>
          <a:p>
            <a:endParaRPr lang="zh-CN" altLang="en-US"/>
          </a:p>
          <a:p>
            <a:r>
              <a:rPr lang="zh-CN" altLang="en-US"/>
              <a:t>4）ThreadFactory：用于设置创建线程的工厂，可以通过线程工厂给每个创建出来的线程设置更有意义的名字。使用开源框架guava提供的ThreadFactoryBuilder可以快速给线程池里的线程设置有意义的名字</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并发编程初探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115060" y="1170305"/>
            <a:ext cx="439356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线程方法源码解析</a:t>
            </a:r>
            <a:r>
              <a:rPr lang="en-US" altLang="zh-CN" sz="2400" b="1" dirty="0">
                <a:solidFill>
                  <a:srgbClr val="002060"/>
                </a:solidFill>
                <a:latin typeface="微软雅黑" panose="020B0503020204020204" pitchFamily="34" charset="-122"/>
                <a:ea typeface="微软雅黑" panose="020B0503020204020204" pitchFamily="34" charset="-122"/>
              </a:rPr>
              <a:t> - join</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32865" y="1830070"/>
            <a:ext cx="1976755" cy="368300"/>
          </a:xfrm>
          <a:prstGeom prst="rect">
            <a:avLst/>
          </a:prstGeom>
          <a:noFill/>
        </p:spPr>
        <p:txBody>
          <a:bodyPr wrap="none" rtlCol="0">
            <a:spAutoFit/>
          </a:bodyPr>
          <a:p>
            <a:pPr algn="l"/>
            <a:r>
              <a:rPr lang="zh-CN" altLang="en-US"/>
              <a:t>源码：</a:t>
            </a:r>
            <a:r>
              <a:rPr lang="en-US" altLang="zh-CN"/>
              <a:t> Thread.join</a:t>
            </a:r>
            <a:endParaRPr lang="zh-CN" altLang="en-US"/>
          </a:p>
        </p:txBody>
      </p:sp>
      <p:sp>
        <p:nvSpPr>
          <p:cNvPr id="8" name="文本框 7"/>
          <p:cNvSpPr txBox="1"/>
          <p:nvPr/>
        </p:nvSpPr>
        <p:spPr>
          <a:xfrm>
            <a:off x="1332865" y="2300605"/>
            <a:ext cx="8650605" cy="645160"/>
          </a:xfrm>
          <a:prstGeom prst="rect">
            <a:avLst/>
          </a:prstGeom>
          <a:noFill/>
        </p:spPr>
        <p:txBody>
          <a:bodyPr wrap="square" rtlCol="0" anchor="t">
            <a:spAutoFit/>
          </a:bodyPr>
          <a:p>
            <a:r>
              <a:rPr lang="en-US" altLang="zh-CN"/>
              <a:t>1. </a:t>
            </a:r>
            <a:r>
              <a:rPr lang="zh-CN" altLang="en-US"/>
              <a:t>是否释放锁？</a:t>
            </a:r>
            <a:r>
              <a:rPr lang="en-US" altLang="zh-CN"/>
              <a:t> </a:t>
            </a:r>
            <a:r>
              <a:rPr lang="zh-CN" altLang="en-US"/>
              <a:t>示例代码：</a:t>
            </a:r>
            <a:r>
              <a:rPr lang="en-US" altLang="zh-CN"/>
              <a:t> JoinRelase.java </a:t>
            </a:r>
            <a:r>
              <a:rPr lang="zh-CN" altLang="en-US"/>
              <a:t>（具体要看当前的锁对象是谁。如果是调用</a:t>
            </a:r>
            <a:r>
              <a:rPr lang="en-US" altLang="zh-CN"/>
              <a:t>join</a:t>
            </a:r>
            <a:r>
              <a:rPr lang="zh-CN" altLang="en-US"/>
              <a:t>方法的锁对象，则释放。）</a:t>
            </a:r>
            <a:endParaRPr lang="zh-CN" altLang="en-US"/>
          </a:p>
        </p:txBody>
      </p:sp>
      <p:sp>
        <p:nvSpPr>
          <p:cNvPr id="9" name="文本框 8"/>
          <p:cNvSpPr txBox="1"/>
          <p:nvPr/>
        </p:nvSpPr>
        <p:spPr>
          <a:xfrm>
            <a:off x="1332865" y="4114800"/>
            <a:ext cx="8650605" cy="368300"/>
          </a:xfrm>
          <a:prstGeom prst="rect">
            <a:avLst/>
          </a:prstGeom>
          <a:noFill/>
        </p:spPr>
        <p:txBody>
          <a:bodyPr wrap="square" rtlCol="0" anchor="t">
            <a:spAutoFit/>
          </a:bodyPr>
          <a:p>
            <a:r>
              <a:rPr lang="en-US" altLang="zh-CN"/>
              <a:t>2. </a:t>
            </a:r>
            <a:r>
              <a:rPr lang="zh-CN" altLang="en-US"/>
              <a:t>是否对中断敏感</a:t>
            </a:r>
            <a:r>
              <a:rPr lang="en-US" altLang="zh-CN"/>
              <a:t> </a:t>
            </a:r>
            <a:r>
              <a:rPr lang="zh-CN" altLang="en-US"/>
              <a:t>：</a:t>
            </a:r>
            <a:r>
              <a:rPr lang="en-US" altLang="zh-CN"/>
              <a:t> </a:t>
            </a:r>
            <a:r>
              <a:rPr lang="zh-CN" altLang="en-US"/>
              <a:t>是的</a:t>
            </a:r>
            <a:endParaRPr lang="zh-CN" altLang="en-US"/>
          </a:p>
        </p:txBody>
      </p:sp>
      <p:sp>
        <p:nvSpPr>
          <p:cNvPr id="12" name="文本框 11"/>
          <p:cNvSpPr txBox="1"/>
          <p:nvPr/>
        </p:nvSpPr>
        <p:spPr>
          <a:xfrm>
            <a:off x="1332865" y="5612765"/>
            <a:ext cx="9288780" cy="922020"/>
          </a:xfrm>
          <a:prstGeom prst="rect">
            <a:avLst/>
          </a:prstGeom>
          <a:noFill/>
        </p:spPr>
        <p:txBody>
          <a:bodyPr wrap="square" rtlCol="0" anchor="t">
            <a:spAutoFit/>
          </a:bodyPr>
          <a:p>
            <a:r>
              <a:rPr lang="en-US" altLang="zh-CN"/>
              <a:t>3. </a:t>
            </a:r>
            <a:r>
              <a:rPr lang="zh-CN" altLang="en-US"/>
              <a:t>是否释放</a:t>
            </a:r>
            <a:r>
              <a:rPr lang="en-US" altLang="zh-CN"/>
              <a:t> CPU </a:t>
            </a:r>
            <a:r>
              <a:rPr lang="zh-CN" altLang="en-US"/>
              <a:t>：是的</a:t>
            </a:r>
            <a:endParaRPr lang="zh-CN" altLang="en-US"/>
          </a:p>
          <a:p>
            <a:r>
              <a:rPr lang="zh-CN" altLang="en-US"/>
              <a:t> </a:t>
            </a:r>
            <a:r>
              <a:rPr lang="en-US" altLang="zh-CN"/>
              <a:t>   </a:t>
            </a:r>
            <a:endParaRPr lang="en-US" altLang="zh-CN"/>
          </a:p>
          <a:p>
            <a:r>
              <a:rPr lang="en-US" altLang="zh-CN"/>
              <a:t>   </a:t>
            </a:r>
            <a:r>
              <a:rPr lang="zh-CN" altLang="en-US"/>
              <a:t>底层源码</a:t>
            </a:r>
            <a:r>
              <a:rPr lang="en-US" altLang="zh-CN"/>
              <a:t> </a:t>
            </a:r>
            <a:r>
              <a:rPr lang="zh-CN" altLang="en-US"/>
              <a:t>调用的是</a:t>
            </a:r>
            <a:r>
              <a:rPr lang="en-US" altLang="zh-CN"/>
              <a:t> wait </a:t>
            </a:r>
            <a:r>
              <a:rPr lang="zh-CN" altLang="en-US"/>
              <a:t>方法。</a:t>
            </a:r>
            <a:endParaRPr lang="zh-CN" altLang="en-US"/>
          </a:p>
        </p:txBody>
      </p:sp>
      <p:sp>
        <p:nvSpPr>
          <p:cNvPr id="13" name="文本框 12"/>
          <p:cNvSpPr txBox="1"/>
          <p:nvPr/>
        </p:nvSpPr>
        <p:spPr>
          <a:xfrm>
            <a:off x="4820920" y="2731135"/>
            <a:ext cx="3215005" cy="1383665"/>
          </a:xfrm>
          <a:prstGeom prst="rect">
            <a:avLst/>
          </a:prstGeom>
          <a:solidFill>
            <a:schemeClr val="bg2"/>
          </a:solidFill>
        </p:spPr>
        <p:txBody>
          <a:bodyPr wrap="square" rtlCol="0" anchor="t">
            <a:spAutoFit/>
          </a:bodyPr>
          <a:p>
            <a:r>
              <a:rPr lang="zh-CN" altLang="en-US" sz="1400"/>
              <a:t>synchronized(obj){</a:t>
            </a:r>
            <a:endParaRPr lang="zh-CN" altLang="en-US" sz="1400"/>
          </a:p>
          <a:p>
            <a:r>
              <a:rPr lang="zh-CN" altLang="en-US" sz="1400"/>
              <a:t>    thread.join(); //join不释放锁</a:t>
            </a:r>
            <a:endParaRPr lang="zh-CN" altLang="en-US" sz="1400"/>
          </a:p>
          <a:p>
            <a:r>
              <a:rPr lang="zh-CN" altLang="en-US" sz="1400"/>
              <a:t>}</a:t>
            </a:r>
            <a:endParaRPr lang="zh-CN" altLang="en-US" sz="1400"/>
          </a:p>
          <a:p>
            <a:r>
              <a:rPr lang="zh-CN" altLang="en-US" sz="1400"/>
              <a:t>synchronized(thread){</a:t>
            </a:r>
            <a:endParaRPr lang="zh-CN" altLang="en-US" sz="1400"/>
          </a:p>
          <a:p>
            <a:r>
              <a:rPr lang="zh-CN" altLang="en-US" sz="1400"/>
              <a:t>    thread.join(); //join释放锁</a:t>
            </a:r>
            <a:endParaRPr lang="zh-CN" altLang="en-US" sz="1400"/>
          </a:p>
          <a:p>
            <a:r>
              <a:rPr lang="zh-CN" altLang="en-US" sz="1400"/>
              <a:t>}</a:t>
            </a:r>
            <a:endParaRPr lang="zh-CN" altLang="en-US" sz="1400"/>
          </a:p>
        </p:txBody>
      </p:sp>
      <p:pic>
        <p:nvPicPr>
          <p:cNvPr id="15" name="图片 14"/>
          <p:cNvPicPr>
            <a:picLocks noChangeAspect="1"/>
          </p:cNvPicPr>
          <p:nvPr/>
        </p:nvPicPr>
        <p:blipFill>
          <a:blip r:embed="rId2"/>
          <a:stretch>
            <a:fillRect/>
          </a:stretch>
        </p:blipFill>
        <p:spPr>
          <a:xfrm>
            <a:off x="1595120" y="4771390"/>
            <a:ext cx="6377940" cy="2667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3775710" cy="6858000"/>
            <a:chOff x="421945" y="0"/>
            <a:chExt cx="3775710"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7830"/>
              <a:ext cx="3775710" cy="615315"/>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线程池及</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Executor</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框架</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59790" y="11423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sym typeface="+mn-ea"/>
              </a:rPr>
              <a:t>线程池的参数</a:t>
            </a:r>
            <a:endParaRPr lang="zh-CN" altLang="en-US" sz="2400" b="1" dirty="0">
              <a:solidFill>
                <a:srgbClr val="002060"/>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860425" y="1645285"/>
            <a:ext cx="11219180" cy="4523105"/>
          </a:xfrm>
          <a:prstGeom prst="rect">
            <a:avLst/>
          </a:prstGeom>
          <a:noFill/>
        </p:spPr>
        <p:txBody>
          <a:bodyPr wrap="square" rtlCol="0" anchor="t">
            <a:spAutoFit/>
          </a:bodyPr>
          <a:p>
            <a:r>
              <a:rPr lang="zh-CN" altLang="en-US"/>
              <a:t>5）</a:t>
            </a:r>
            <a:r>
              <a:rPr lang="zh-CN" altLang="en-US" b="1"/>
              <a:t>RejectedExecutionHandler</a:t>
            </a:r>
            <a:r>
              <a:rPr lang="zh-CN" altLang="en-US"/>
              <a:t>（饱和策略）：当队列和线程池都满了，说明线程池处于饱和状态，那么必须采取一种策略处理提交的新任务。这个策略默认情况下是AbortPolicy，表示无法处理新任务时抛出异常。在JDK 1.5中Java线程池框架提供了以下4种策略。</a:t>
            </a:r>
            <a:endParaRPr lang="zh-CN" altLang="en-US"/>
          </a:p>
          <a:p>
            <a:r>
              <a:rPr lang="zh-CN" altLang="en-US"/>
              <a:t>·</a:t>
            </a:r>
            <a:r>
              <a:rPr lang="zh-CN" altLang="en-US" b="1"/>
              <a:t>AbortPolicy</a:t>
            </a:r>
            <a:r>
              <a:rPr lang="zh-CN" altLang="en-US"/>
              <a:t>：直接抛出异常。相对多一些，因为我们会在异常处理的过程中进行各种手段：如果记录日志，存入数据库等待</a:t>
            </a:r>
            <a:r>
              <a:rPr lang="en-US" altLang="zh-CN"/>
              <a:t>retry</a:t>
            </a:r>
            <a:r>
              <a:rPr lang="zh-CN" altLang="en-US"/>
              <a:t>。。。</a:t>
            </a:r>
            <a:endParaRPr lang="zh-CN" altLang="en-US"/>
          </a:p>
          <a:p>
            <a:r>
              <a:rPr lang="zh-CN" altLang="en-US"/>
              <a:t>·</a:t>
            </a:r>
            <a:r>
              <a:rPr lang="zh-CN" altLang="en-US" b="1"/>
              <a:t>CallerRunsPolicy</a:t>
            </a:r>
            <a:r>
              <a:rPr lang="zh-CN" altLang="en-US"/>
              <a:t>：只用调用者所在线程来运行任务。用的也相对少一些。调用者线程也是系统资源，说明线程数量已经很多了，调用者线程的加入其实是变相增加了</a:t>
            </a:r>
            <a:r>
              <a:rPr lang="en-US" altLang="zh-CN"/>
              <a:t> maxsize</a:t>
            </a:r>
            <a:endParaRPr lang="zh-CN" altLang="en-US"/>
          </a:p>
          <a:p>
            <a:r>
              <a:rPr lang="zh-CN" altLang="en-US"/>
              <a:t>·</a:t>
            </a:r>
            <a:r>
              <a:rPr lang="zh-CN" altLang="en-US" b="1">
                <a:solidFill>
                  <a:srgbClr val="FF0000"/>
                </a:solidFill>
              </a:rPr>
              <a:t>DiscardOldestPolicy</a:t>
            </a:r>
            <a:r>
              <a:rPr lang="zh-CN" altLang="en-US"/>
              <a:t>：丢弃队列里最近的一个任务，并执行当前任务。几乎没有人使用。</a:t>
            </a:r>
            <a:endParaRPr lang="zh-CN" altLang="en-US"/>
          </a:p>
          <a:p>
            <a:r>
              <a:rPr lang="zh-CN" altLang="en-US"/>
              <a:t>·</a:t>
            </a:r>
            <a:r>
              <a:rPr lang="zh-CN" altLang="en-US" b="1">
                <a:gradFill>
                  <a:gsLst>
                    <a:gs pos="0">
                      <a:srgbClr val="FECF40"/>
                    </a:gs>
                    <a:gs pos="100000">
                      <a:srgbClr val="846C21"/>
                    </a:gs>
                  </a:gsLst>
                  <a:lin scaled="0"/>
                </a:gradFill>
              </a:rPr>
              <a:t>DiscardPolicy</a:t>
            </a:r>
            <a:r>
              <a:rPr lang="zh-CN" altLang="en-US"/>
              <a:t>：不处理，丢弃掉。</a:t>
            </a:r>
            <a:r>
              <a:rPr lang="en-US" altLang="zh-CN"/>
              <a:t> </a:t>
            </a:r>
            <a:r>
              <a:rPr lang="zh-CN" altLang="en-US"/>
              <a:t>这种使用的也少</a:t>
            </a:r>
            <a:endParaRPr lang="zh-CN" altLang="en-US"/>
          </a:p>
          <a:p>
            <a:r>
              <a:rPr lang="zh-CN" altLang="en-US"/>
              <a:t>当然，也可以根据应用场景需要来实现</a:t>
            </a:r>
            <a:r>
              <a:rPr lang="zh-CN" altLang="en-US" b="1"/>
              <a:t>RejectedExecutionHandler</a:t>
            </a:r>
            <a:r>
              <a:rPr lang="zh-CN" altLang="en-US"/>
              <a:t>接口</a:t>
            </a:r>
            <a:r>
              <a:rPr lang="zh-CN" altLang="en-US" b="1"/>
              <a:t>自定义策略</a:t>
            </a:r>
            <a:r>
              <a:rPr lang="zh-CN" altLang="en-US"/>
              <a:t>。（最推荐）</a:t>
            </a:r>
            <a:endParaRPr lang="zh-CN" altLang="en-US"/>
          </a:p>
          <a:p>
            <a:endParaRPr lang="zh-CN" altLang="en-US"/>
          </a:p>
          <a:p>
            <a:r>
              <a:rPr lang="en-US" altLang="zh-CN">
                <a:sym typeface="+mn-ea"/>
              </a:rPr>
              <a:t>6</a:t>
            </a:r>
            <a:r>
              <a:rPr lang="zh-CN" altLang="en-US">
                <a:sym typeface="+mn-ea"/>
              </a:rPr>
              <a:t>）</a:t>
            </a:r>
            <a:r>
              <a:rPr lang="zh-CN" altLang="en-US"/>
              <a:t>keepAliveTime（线程活动保持时间）：线程池的工作线程空闲后，保持存活的时间。所以，如果任务很多，并且每个任务执行的时间比较短，可以调大时间，提高线程的利用率。</a:t>
            </a:r>
            <a:endParaRPr lang="zh-CN" altLang="en-US"/>
          </a:p>
          <a:p>
            <a:endParaRPr lang="zh-CN" altLang="en-US"/>
          </a:p>
          <a:p>
            <a:r>
              <a:rPr lang="en-US" altLang="zh-CN">
                <a:sym typeface="+mn-ea"/>
              </a:rPr>
              <a:t>7</a:t>
            </a:r>
            <a:r>
              <a:rPr lang="zh-CN" altLang="en-US">
                <a:sym typeface="+mn-ea"/>
              </a:rPr>
              <a:t>）</a:t>
            </a:r>
            <a:r>
              <a:rPr lang="zh-CN" altLang="en-US"/>
              <a:t>TimeUnit（线程活动保持时间的单位）：可选的单位有天（DAYS）、小时（HOURS）、分钟（MINUTES）、毫秒（MILLISECONDS）、微秒（MICROSECONDS，千分之一毫秒）和纳秒（NANOSECONDS，千分之一微秒）。</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3775710" cy="6858000"/>
            <a:chOff x="421945" y="0"/>
            <a:chExt cx="3775710"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7830"/>
              <a:ext cx="3775710" cy="615315"/>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线程池及</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Executor</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框架</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59790" y="11423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sym typeface="+mn-ea"/>
              </a:rPr>
              <a:t>如何合理配置线程池</a:t>
            </a:r>
            <a:endParaRPr lang="zh-CN" altLang="en-US" sz="2400" b="1" dirty="0">
              <a:solidFill>
                <a:srgbClr val="002060"/>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859790" y="1645285"/>
            <a:ext cx="10799445" cy="4769485"/>
          </a:xfrm>
          <a:prstGeom prst="rect">
            <a:avLst/>
          </a:prstGeom>
          <a:noFill/>
        </p:spPr>
        <p:txBody>
          <a:bodyPr wrap="square" rtlCol="0" anchor="t">
            <a:spAutoFit/>
          </a:bodyPr>
          <a:p>
            <a:r>
              <a:rPr lang="zh-CN" altLang="en-US" sz="1600"/>
              <a:t>要想合理地配置线程池，就必须首先分析任务特性，可以从以下几个角度来分析。</a:t>
            </a:r>
            <a:endParaRPr lang="zh-CN" altLang="en-US" sz="1600"/>
          </a:p>
          <a:p>
            <a:r>
              <a:rPr lang="zh-CN" altLang="en-US" sz="1600"/>
              <a:t>·任务的性质：CPU密集型任务、IO密集型任务和混合型任务。</a:t>
            </a:r>
            <a:endParaRPr lang="zh-CN" altLang="en-US" sz="1600"/>
          </a:p>
          <a:p>
            <a:r>
              <a:rPr lang="zh-CN" altLang="en-US" sz="1600"/>
              <a:t>·任务的优先级：高、中和低。</a:t>
            </a:r>
            <a:endParaRPr lang="zh-CN" altLang="en-US" sz="1600"/>
          </a:p>
          <a:p>
            <a:r>
              <a:rPr lang="zh-CN" altLang="en-US" sz="1600"/>
              <a:t>·任务的执行时间：长、中和短。</a:t>
            </a:r>
            <a:endParaRPr lang="zh-CN" altLang="en-US" sz="1600"/>
          </a:p>
          <a:p>
            <a:r>
              <a:rPr lang="zh-CN" altLang="en-US" sz="1600"/>
              <a:t>·任务的依赖性：是否依赖其他系统资源，如数据库连接。（我的线程池是</a:t>
            </a:r>
            <a:r>
              <a:rPr lang="en-US" altLang="zh-CN" sz="1600"/>
              <a:t> 20 coresize</a:t>
            </a:r>
            <a:r>
              <a:rPr lang="zh-CN" altLang="en-US" sz="1600"/>
              <a:t>，但是数据库同时只支持</a:t>
            </a:r>
            <a:r>
              <a:rPr lang="en-US" altLang="zh-CN" sz="1600"/>
              <a:t>10</a:t>
            </a:r>
            <a:r>
              <a:rPr lang="zh-CN" altLang="en-US" sz="1600"/>
              <a:t>个链接，这个时候要选择不能够大于数据库的连接数的一个数字，最大选</a:t>
            </a:r>
            <a:r>
              <a:rPr lang="en-US" altLang="zh-CN" sz="1600"/>
              <a:t>10. maxsize</a:t>
            </a:r>
            <a:r>
              <a:rPr lang="zh-CN" altLang="en-US" sz="1600"/>
              <a:t>也是</a:t>
            </a:r>
            <a:r>
              <a:rPr lang="en-US" altLang="zh-CN" sz="1600"/>
              <a:t> 10. </a:t>
            </a:r>
            <a:r>
              <a:rPr lang="zh-CN" altLang="en-US" sz="1600"/>
              <a:t>）</a:t>
            </a:r>
            <a:endParaRPr lang="zh-CN" altLang="en-US" sz="1600"/>
          </a:p>
          <a:p>
            <a:r>
              <a:rPr lang="zh-CN" altLang="en-US" sz="1600"/>
              <a:t>性质不同的任务可以用不同规模的线程池分开处理。CPU密集型任务应配置尽可能小的线程，如配置Ncpu+1个线程的线程池。由于IO密集型任务线程并不是一直在执行任务，则应配置尽可能多的线程，如2*Ncpu。</a:t>
            </a:r>
            <a:endParaRPr lang="zh-CN" altLang="en-US" sz="1600"/>
          </a:p>
          <a:p>
            <a:r>
              <a:rPr lang="zh-CN" altLang="en-US" sz="1600"/>
              <a:t>建议使用有界队列。有界队列能增加系统的稳定性和预警能力。</a:t>
            </a:r>
            <a:endParaRPr lang="zh-CN" altLang="en-US" sz="1600"/>
          </a:p>
          <a:p>
            <a:endParaRPr lang="zh-CN" altLang="en-US" sz="1600"/>
          </a:p>
          <a:p>
            <a:r>
              <a:rPr lang="en-US" altLang="zh-CN" sz="1600"/>
              <a:t>1. </a:t>
            </a:r>
            <a:r>
              <a:rPr lang="zh-CN" altLang="en-US" sz="1600"/>
              <a:t>如果没有看过那个视频的小伙伴，可以去看看</a:t>
            </a:r>
            <a:r>
              <a:rPr lang="en-US" altLang="zh-CN" sz="1600"/>
              <a:t>b</a:t>
            </a:r>
            <a:r>
              <a:rPr lang="zh-CN" altLang="en-US" sz="1600"/>
              <a:t>站的视频，说的很详细。</a:t>
            </a:r>
            <a:endParaRPr lang="zh-CN" altLang="en-US" sz="1600"/>
          </a:p>
          <a:p>
            <a:r>
              <a:rPr lang="en-US" altLang="zh-CN" sz="1600"/>
              <a:t>2. </a:t>
            </a:r>
            <a:r>
              <a:rPr lang="zh-CN" altLang="en-US" sz="1600"/>
              <a:t>我们的线程池是生存在一个复杂的系统环境里，我们还有其他的接口需要使用我们的服务器资源，所以在进行线程池</a:t>
            </a:r>
            <a:r>
              <a:rPr lang="en-US" altLang="zh-CN" sz="1600"/>
              <a:t>coresize</a:t>
            </a:r>
            <a:r>
              <a:rPr lang="zh-CN" altLang="en-US" sz="1600"/>
              <a:t>的配置以及</a:t>
            </a:r>
            <a:r>
              <a:rPr lang="en-US" altLang="zh-CN" sz="1600"/>
              <a:t>maxsize</a:t>
            </a:r>
            <a:r>
              <a:rPr lang="zh-CN" altLang="en-US" sz="1600"/>
              <a:t>的配置的时候，我们需要明确我们当前的接口的重要性，如果当前接口占据了未来业务访问的</a:t>
            </a:r>
            <a:r>
              <a:rPr lang="en-US" altLang="zh-CN" sz="1600"/>
              <a:t>50%</a:t>
            </a:r>
            <a:r>
              <a:rPr lang="zh-CN" altLang="en-US" sz="1600"/>
              <a:t>，那么就可以分配</a:t>
            </a:r>
            <a:r>
              <a:rPr lang="en-US" altLang="zh-CN" sz="1600"/>
              <a:t>50%</a:t>
            </a:r>
            <a:r>
              <a:rPr lang="zh-CN" altLang="en-US" sz="1600"/>
              <a:t>的系统资源给当前接口。（我们一个服务，总有一些重要接口和非重要接口，在我们进行项目开发初期，需求就定好了。）</a:t>
            </a:r>
            <a:endParaRPr lang="zh-CN" altLang="en-US" sz="1600"/>
          </a:p>
          <a:p>
            <a:r>
              <a:rPr lang="en-US" altLang="zh-CN" sz="1600"/>
              <a:t>3. </a:t>
            </a:r>
            <a:r>
              <a:rPr lang="zh-CN" altLang="en-US" sz="1600"/>
              <a:t>一定要基于压测。来评估线程池的参数是否合理。（全服务压测。）</a:t>
            </a:r>
            <a:endParaRPr lang="zh-CN" altLang="en-US" sz="1600"/>
          </a:p>
          <a:p>
            <a:r>
              <a:rPr lang="en-US" altLang="zh-CN" sz="1600"/>
              <a:t>4. </a:t>
            </a:r>
            <a:r>
              <a:rPr lang="zh-CN" altLang="en-US" sz="1600"/>
              <a:t>我们要给线程池开后门，可以动态的调整线程池的参数。（我们现在很多大型项目都有自己的配置中心，</a:t>
            </a:r>
            <a:r>
              <a:rPr lang="en-US" altLang="zh-CN" sz="1600"/>
              <a:t>appolo</a:t>
            </a:r>
            <a:r>
              <a:rPr lang="zh-CN" altLang="en-US" sz="1600"/>
              <a:t>是一个非常好的配置组件，你可以将</a:t>
            </a:r>
            <a:r>
              <a:rPr lang="en-US" altLang="zh-CN" sz="1600"/>
              <a:t>coresize</a:t>
            </a:r>
            <a:r>
              <a:rPr lang="zh-CN" altLang="en-US" sz="1600"/>
              <a:t>和</a:t>
            </a:r>
            <a:r>
              <a:rPr lang="en-US" altLang="zh-CN" sz="1600"/>
              <a:t>maxsize</a:t>
            </a:r>
            <a:r>
              <a:rPr lang="zh-CN" altLang="en-US" sz="1600"/>
              <a:t>配置到配置中心，一旦发生不可控的高并发场景，可以随时修改配置中心的参数，我们的项目就会按照新的标准进行调整。）</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3775710" cy="6858000"/>
            <a:chOff x="421945" y="0"/>
            <a:chExt cx="3775710"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7830"/>
              <a:ext cx="3775710" cy="615315"/>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线程池及</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Executor</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框架</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59790" y="11423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sym typeface="+mn-ea"/>
              </a:rPr>
              <a:t>线程池的监控及关闭</a:t>
            </a:r>
            <a:endParaRPr lang="zh-CN" altLang="en-US" sz="2400" b="1" dirty="0">
              <a:solidFill>
                <a:srgbClr val="002060"/>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859790" y="1645285"/>
            <a:ext cx="10799445" cy="4769485"/>
          </a:xfrm>
          <a:prstGeom prst="rect">
            <a:avLst/>
          </a:prstGeom>
          <a:noFill/>
        </p:spPr>
        <p:txBody>
          <a:bodyPr wrap="square" rtlCol="0" anchor="t">
            <a:spAutoFit/>
          </a:bodyPr>
          <a:p>
            <a:r>
              <a:rPr lang="zh-CN" altLang="en-US" sz="1600"/>
              <a:t>如果在系统中大量使用线程池，则有必要对线程池进行监控，方便在出现问题时，可以根据线程池的使用状况快速定位问题。可以通过线程池提供的参数进行监控，在监控线程池的时候可以使用以下属性。</a:t>
            </a:r>
            <a:endParaRPr lang="zh-CN" altLang="en-US" sz="1600"/>
          </a:p>
          <a:p>
            <a:endParaRPr lang="zh-CN" altLang="en-US" sz="1600"/>
          </a:p>
          <a:p>
            <a:r>
              <a:rPr lang="zh-CN" altLang="en-US" sz="1600"/>
              <a:t>·taskCount：线程池需要执行的任务数量。</a:t>
            </a:r>
            <a:endParaRPr lang="zh-CN" altLang="en-US" sz="1600"/>
          </a:p>
          <a:p>
            <a:r>
              <a:rPr lang="zh-CN" altLang="en-US" sz="1600"/>
              <a:t>·completedTaskCount：线程池在运行过程中已完成的任务数量，小于或等于taskCount。</a:t>
            </a:r>
            <a:endParaRPr lang="zh-CN" altLang="en-US" sz="1600"/>
          </a:p>
          <a:p>
            <a:r>
              <a:rPr lang="zh-CN" altLang="en-US" sz="1600"/>
              <a:t>·largestPoolSize：线程池里曾经创建过的最大线程数量。通过这个数据可以知道线程池是否曾经满过。如该数值等于线程池的最大大小，则表示线程池曾经满过。</a:t>
            </a:r>
            <a:endParaRPr lang="zh-CN" altLang="en-US" sz="1600"/>
          </a:p>
          <a:p>
            <a:r>
              <a:rPr lang="zh-CN" altLang="en-US" sz="1600"/>
              <a:t>·getPoolSize：线程池的线程数量。如果线程池不销毁的话，线程池里的线程不会自动销毁，所以这个大小只增不减。</a:t>
            </a:r>
            <a:endParaRPr lang="zh-CN" altLang="en-US" sz="1600"/>
          </a:p>
          <a:p>
            <a:r>
              <a:rPr lang="zh-CN" altLang="en-US" sz="1600"/>
              <a:t>·getActiveCount：获取活动的线程数。</a:t>
            </a:r>
            <a:endParaRPr lang="zh-CN" altLang="en-US" sz="1600"/>
          </a:p>
          <a:p>
            <a:endParaRPr lang="zh-CN" altLang="en-US" sz="1600"/>
          </a:p>
          <a:p>
            <a:r>
              <a:rPr lang="zh-CN" altLang="en-US" sz="1600"/>
              <a:t>通过扩展线程池进行监控。可以通过继承线程池来自定义线程池，重写线程池的beforeExecute、afterExecute和terminated方法，也可以在任务执行前、执行后和线程池关闭前执行一些代码来进行监控。例如，监控任务的平均执行时间、最大执行时间和最小执行时间等。这几个方法在线程池里是空方法。</a:t>
            </a:r>
            <a:endParaRPr lang="zh-CN" altLang="en-US" sz="1600"/>
          </a:p>
          <a:p>
            <a:endParaRPr lang="zh-CN" altLang="en-US" sz="1600"/>
          </a:p>
          <a:p>
            <a:r>
              <a:rPr lang="zh-CN" altLang="en-US" sz="1600" b="1" dirty="0">
                <a:solidFill>
                  <a:srgbClr val="002060"/>
                </a:solidFill>
                <a:latin typeface="微软雅黑" panose="020B0503020204020204" pitchFamily="34" charset="-122"/>
                <a:ea typeface="微软雅黑" panose="020B0503020204020204" pitchFamily="34" charset="-122"/>
                <a:sym typeface="+mn-ea"/>
              </a:rPr>
              <a:t>关闭</a:t>
            </a:r>
            <a:r>
              <a:rPr lang="zh-CN" altLang="en-US" sz="1600" b="1" dirty="0">
                <a:solidFill>
                  <a:srgbClr val="002060"/>
                </a:solidFill>
                <a:latin typeface="微软雅黑" panose="020B0503020204020204" pitchFamily="34" charset="-122"/>
                <a:ea typeface="微软雅黑" panose="020B0503020204020204" pitchFamily="34" charset="-122"/>
              </a:rPr>
              <a:t>线程池：</a:t>
            </a:r>
            <a:endParaRPr lang="zh-CN" altLang="en-US" sz="1600"/>
          </a:p>
          <a:p>
            <a:r>
              <a:rPr lang="zh-CN" altLang="en-US" sz="1600"/>
              <a:t>可以通过调用线程池的shutdown或shutdownNow方法来关闭线程池。它们的原理是遍历线程池中的工作线程，然后逐个调用线程的interrupt方法来中断线程，所以无法响应中断的任务可能永远无法终止。但是它们存在一定的区别，shutdownNow首先将线程池的状态设置成STOP，然后尝试停止所有的正在执行或暂停任务的线程，并返回等待执行任务的列表，而shutdown只是将线程池的状态设置成SHUTDOWN状态，然后中断所有没有正在执行任务的线程。</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3775710" cy="6858000"/>
            <a:chOff x="421945" y="0"/>
            <a:chExt cx="3775710"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7830"/>
              <a:ext cx="3775710" cy="615315"/>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线程池及</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Executor</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框架</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59790" y="11423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sym typeface="+mn-ea"/>
              </a:rPr>
              <a:t>Executor框架</a:t>
            </a:r>
            <a:endParaRPr lang="zh-CN" altLang="en-US" sz="2400" b="1" dirty="0">
              <a:solidFill>
                <a:srgbClr val="002060"/>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777875" y="1620520"/>
            <a:ext cx="4406900" cy="4523105"/>
          </a:xfrm>
          <a:prstGeom prst="rect">
            <a:avLst/>
          </a:prstGeom>
          <a:noFill/>
        </p:spPr>
        <p:txBody>
          <a:bodyPr wrap="square" rtlCol="0" anchor="t">
            <a:spAutoFit/>
          </a:bodyPr>
          <a:p>
            <a:r>
              <a:rPr lang="zh-CN" altLang="en-US" sz="1600" b="1"/>
              <a:t>Executor框架的</a:t>
            </a:r>
            <a:r>
              <a:rPr lang="zh-CN" altLang="en-US" sz="1600" b="1">
                <a:solidFill>
                  <a:srgbClr val="FF0000"/>
                </a:solidFill>
              </a:rPr>
              <a:t>两级调度模型</a:t>
            </a:r>
            <a:endParaRPr lang="zh-CN" altLang="en-US" sz="1600" b="1"/>
          </a:p>
          <a:p>
            <a:endParaRPr lang="zh-CN" altLang="en-US" sz="1600" b="1"/>
          </a:p>
          <a:p>
            <a:r>
              <a:rPr lang="zh-CN" altLang="en-US" sz="1600"/>
              <a:t>在HotSpot VM的线程模型中，Java线程（java.lang.Thread）被一对一映射为本地操作系统线程。Java线程启动时会创建一个本地操作系统线程；当该Java线程终止时，这个操作系统线程也会被回收。操作系统会调度所有线程并将它们分配给可用的CPU。</a:t>
            </a:r>
            <a:endParaRPr lang="zh-CN" altLang="en-US" sz="1600"/>
          </a:p>
          <a:p>
            <a:endParaRPr lang="zh-CN" altLang="en-US" sz="1600"/>
          </a:p>
          <a:p>
            <a:r>
              <a:rPr lang="zh-CN" altLang="en-US" sz="1600"/>
              <a:t>在上层，Java多线程程序通常把应用分解为若干个任务，然后使用用户级的调度器（Executor框架）将这些任务映射为固定数量的线程；在底层，操作系统内核将这些线程映射到硬件处理器上。这种两级调度模型的示意图如图</a:t>
            </a:r>
            <a:endParaRPr lang="zh-CN" altLang="en-US" sz="1600"/>
          </a:p>
          <a:p>
            <a:endParaRPr lang="zh-CN" altLang="en-US" sz="1600"/>
          </a:p>
          <a:p>
            <a:r>
              <a:rPr lang="zh-CN" altLang="en-US" sz="1600"/>
              <a:t>从图中可以看出，应用程序通过Executor框架控制上层的调度；而下层的调度由操作系统内核控制，下层的调度不受应用程序的控制。</a:t>
            </a:r>
            <a:endParaRPr lang="zh-CN" altLang="en-US" sz="1600"/>
          </a:p>
        </p:txBody>
      </p:sp>
      <p:pic>
        <p:nvPicPr>
          <p:cNvPr id="6" name="图片 5"/>
          <p:cNvPicPr>
            <a:picLocks noChangeAspect="1"/>
          </p:cNvPicPr>
          <p:nvPr/>
        </p:nvPicPr>
        <p:blipFill>
          <a:blip r:embed="rId2"/>
          <a:stretch>
            <a:fillRect/>
          </a:stretch>
        </p:blipFill>
        <p:spPr>
          <a:xfrm>
            <a:off x="5793740" y="1645285"/>
            <a:ext cx="5681980" cy="51689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3775710" cy="6858000"/>
            <a:chOff x="421945" y="0"/>
            <a:chExt cx="3775710"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7830"/>
              <a:ext cx="3775710" cy="615315"/>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线程池及</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Executor</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框架</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59790" y="11423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sym typeface="+mn-ea"/>
              </a:rPr>
              <a:t>Executor框架结构</a:t>
            </a:r>
            <a:endParaRPr lang="zh-CN" altLang="en-US" sz="2400" b="1" dirty="0">
              <a:solidFill>
                <a:srgbClr val="002060"/>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650875" y="1620520"/>
            <a:ext cx="5241290" cy="5262245"/>
          </a:xfrm>
          <a:prstGeom prst="rect">
            <a:avLst/>
          </a:prstGeom>
          <a:noFill/>
        </p:spPr>
        <p:txBody>
          <a:bodyPr wrap="square" rtlCol="0" anchor="t">
            <a:spAutoFit/>
          </a:bodyPr>
          <a:p>
            <a:r>
              <a:rPr lang="zh-CN" altLang="en-US" sz="1600" b="1"/>
              <a:t>Executor框架主要由3大部分组成如下。</a:t>
            </a:r>
            <a:endParaRPr lang="zh-CN" altLang="en-US" sz="1600" b="1"/>
          </a:p>
          <a:p>
            <a:r>
              <a:rPr lang="zh-CN" altLang="en-US" sz="1600" b="1"/>
              <a:t>·任务</a:t>
            </a:r>
            <a:r>
              <a:rPr lang="zh-CN" altLang="en-US" sz="1600"/>
              <a:t>。包括被执行任务需要实现的接口：Runnable接口或Callable接口。</a:t>
            </a:r>
            <a:endParaRPr lang="zh-CN" altLang="en-US" sz="1600"/>
          </a:p>
          <a:p>
            <a:r>
              <a:rPr lang="zh-CN" altLang="en-US" sz="1600" b="1"/>
              <a:t>·任务的执行</a:t>
            </a:r>
            <a:r>
              <a:rPr lang="zh-CN" altLang="en-US" sz="1600"/>
              <a:t>。包括任务执行机制的核心接口Executor，以及继承自Executor的ExecutorService接口。Executor框架有两个关键类实现了ExecutorService接口（ThreadPoolExecutor和ScheduledThreadPoolExecutor）。</a:t>
            </a:r>
            <a:endParaRPr lang="zh-CN" altLang="en-US" sz="1600"/>
          </a:p>
          <a:p>
            <a:r>
              <a:rPr lang="zh-CN" altLang="en-US" sz="1600" b="1"/>
              <a:t>·异步计算的结果</a:t>
            </a:r>
            <a:r>
              <a:rPr lang="zh-CN" altLang="en-US" sz="1600"/>
              <a:t>。包括接口Future和实现Future接口的FutureTask类。</a:t>
            </a:r>
            <a:endParaRPr lang="zh-CN" altLang="en-US" sz="1600"/>
          </a:p>
          <a:p>
            <a:r>
              <a:rPr lang="zh-CN" altLang="en-US" sz="1600"/>
              <a:t>Executor框架包含的主要的类与接口如图所示。</a:t>
            </a:r>
            <a:endParaRPr lang="zh-CN" altLang="en-US" sz="1600"/>
          </a:p>
          <a:p>
            <a:endParaRPr lang="zh-CN" altLang="en-US" sz="1600"/>
          </a:p>
          <a:p>
            <a:r>
              <a:rPr lang="zh-CN" altLang="en-US" sz="1600" b="1"/>
              <a:t>·Executor是一个接口</a:t>
            </a:r>
            <a:r>
              <a:rPr lang="zh-CN" altLang="en-US" sz="1600"/>
              <a:t>，它是Executor框架的基础，它将任务的提交与任务的执行分离开来。</a:t>
            </a:r>
            <a:endParaRPr lang="zh-CN" altLang="en-US" sz="1600"/>
          </a:p>
          <a:p>
            <a:r>
              <a:rPr lang="zh-CN" altLang="en-US" sz="1600" b="1"/>
              <a:t>·ThreadPoolExecutor是线程池的核心实现类</a:t>
            </a:r>
            <a:r>
              <a:rPr lang="zh-CN" altLang="en-US" sz="1600"/>
              <a:t>，用来执行被提交的任务。</a:t>
            </a:r>
            <a:endParaRPr lang="zh-CN" altLang="en-US" sz="1600"/>
          </a:p>
          <a:p>
            <a:r>
              <a:rPr lang="zh-CN" altLang="en-US" sz="1600" b="1"/>
              <a:t>·ScheduledThreadPoolExecutor是一个实现类</a:t>
            </a:r>
            <a:r>
              <a:rPr lang="zh-CN" altLang="en-US" sz="1600"/>
              <a:t>，可以在给定的延迟后运行命令，或者定期执行命令。</a:t>
            </a:r>
            <a:endParaRPr lang="zh-CN" altLang="en-US" sz="1600"/>
          </a:p>
          <a:p>
            <a:r>
              <a:rPr lang="zh-CN" altLang="en-US" sz="1600" b="1"/>
              <a:t>·Future接口</a:t>
            </a:r>
            <a:r>
              <a:rPr lang="zh-CN" altLang="en-US" sz="1600"/>
              <a:t>和实现Future接口的FutureTask类，代表异步计算的结果。</a:t>
            </a:r>
            <a:endParaRPr lang="zh-CN" altLang="en-US" sz="1600"/>
          </a:p>
          <a:p>
            <a:r>
              <a:rPr lang="zh-CN" altLang="en-US" sz="1600" b="1"/>
              <a:t>·Runnable接口和Callable接口的实现类</a:t>
            </a:r>
            <a:r>
              <a:rPr lang="zh-CN" altLang="en-US" sz="1600"/>
              <a:t>，都可以被ThreadPoolExecutor或Scheduled-ThreadPoolExecutor执行。</a:t>
            </a:r>
            <a:endParaRPr lang="zh-CN" altLang="en-US" sz="1600"/>
          </a:p>
        </p:txBody>
      </p:sp>
      <p:pic>
        <p:nvPicPr>
          <p:cNvPr id="8" name="图片 7"/>
          <p:cNvPicPr>
            <a:picLocks noChangeAspect="1"/>
          </p:cNvPicPr>
          <p:nvPr/>
        </p:nvPicPr>
        <p:blipFill>
          <a:blip r:embed="rId2"/>
          <a:stretch>
            <a:fillRect/>
          </a:stretch>
        </p:blipFill>
        <p:spPr>
          <a:xfrm>
            <a:off x="5892165" y="1783715"/>
            <a:ext cx="6187440" cy="46558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3775710" cy="6858000"/>
            <a:chOff x="421945" y="0"/>
            <a:chExt cx="3775710"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7830"/>
              <a:ext cx="3775710" cy="615315"/>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线程池及</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Executor</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框架</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59790" y="11423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sym typeface="+mn-ea"/>
              </a:rPr>
              <a:t>Executor框架的使用</a:t>
            </a:r>
            <a:endParaRPr lang="zh-CN" altLang="en-US" sz="2400" b="1" dirty="0">
              <a:solidFill>
                <a:srgbClr val="002060"/>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673735" y="1620520"/>
            <a:ext cx="5241290" cy="4769485"/>
          </a:xfrm>
          <a:prstGeom prst="rect">
            <a:avLst/>
          </a:prstGeom>
          <a:noFill/>
        </p:spPr>
        <p:txBody>
          <a:bodyPr wrap="square" rtlCol="0" anchor="t">
            <a:spAutoFit/>
          </a:bodyPr>
          <a:p>
            <a:r>
              <a:rPr lang="zh-CN" altLang="en-US" sz="1600" b="1"/>
              <a:t>主线程首先要创建实现Runnable或者Callable接口的任务对象。工具类Executors可以把一个Runnable对象封装为一个Callable对象</a:t>
            </a:r>
            <a:r>
              <a:rPr lang="en-US" altLang="zh-CN" sz="1600" b="1"/>
              <a:t>。</a:t>
            </a:r>
            <a:endParaRPr lang="en-US" altLang="zh-CN" sz="1600" b="1"/>
          </a:p>
          <a:p>
            <a:endParaRPr lang="en-US" altLang="zh-CN" sz="1600" b="1"/>
          </a:p>
          <a:p>
            <a:r>
              <a:rPr lang="en-US" altLang="zh-CN" sz="1600" b="1"/>
              <a:t>然后可以把Runnable对象直接交给ExecutorService执行（ExecutorService.execute（Runnable command））；或者也可以把Runnable对象或Callable对象提交给ExecutorService执行（Executor-Service.submit（Runnable task）或ExecutorService.submit（Callable&lt;T&gt;task））。</a:t>
            </a:r>
            <a:endParaRPr lang="en-US" altLang="zh-CN" sz="1600" b="1"/>
          </a:p>
          <a:p>
            <a:endParaRPr lang="en-US" altLang="zh-CN" sz="1600" b="1"/>
          </a:p>
          <a:p>
            <a:r>
              <a:rPr lang="en-US" altLang="zh-CN" sz="1600" b="1"/>
              <a:t>如果执行ExecutorService.submit（…），ExecutorService将返回一个实现Future接口的对象（到目前为止的JDK中，返回的是FutureTask对象）。由于FutureTask实现了Runnable，程序员也可以创建FutureTask，然后直接交给ExecutorService执行。</a:t>
            </a:r>
            <a:endParaRPr lang="en-US" altLang="zh-CN" sz="1600" b="1"/>
          </a:p>
          <a:p>
            <a:endParaRPr lang="en-US" altLang="zh-CN" sz="1600" b="1"/>
          </a:p>
          <a:p>
            <a:r>
              <a:rPr lang="en-US" altLang="zh-CN" sz="1600" b="1"/>
              <a:t>最后，主线程可以执行FutureTask.get()方法来等待任务执行完成。主线程也可以执行FutureTask.cancel（boolean mayInterruptIfRunning）来取消此任务的执行。</a:t>
            </a:r>
            <a:endParaRPr lang="en-US" altLang="zh-CN" sz="1600" b="1"/>
          </a:p>
        </p:txBody>
      </p:sp>
      <p:pic>
        <p:nvPicPr>
          <p:cNvPr id="6" name="图片 5"/>
          <p:cNvPicPr>
            <a:picLocks noChangeAspect="1"/>
          </p:cNvPicPr>
          <p:nvPr/>
        </p:nvPicPr>
        <p:blipFill>
          <a:blip r:embed="rId2"/>
          <a:stretch>
            <a:fillRect/>
          </a:stretch>
        </p:blipFill>
        <p:spPr>
          <a:xfrm>
            <a:off x="6483350" y="1768475"/>
            <a:ext cx="5509260" cy="37947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3775710" cy="6858000"/>
            <a:chOff x="421945" y="0"/>
            <a:chExt cx="3775710"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7830"/>
              <a:ext cx="3775710" cy="615315"/>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线程池及</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Executor</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框架</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59790" y="11423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sym typeface="+mn-ea"/>
              </a:rPr>
              <a:t>线程池示例代码演示</a:t>
            </a:r>
            <a:endParaRPr lang="en-US" altLang="zh-CN" sz="2400" b="1" dirty="0">
              <a:solidFill>
                <a:srgbClr val="002060"/>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777875" y="1927860"/>
            <a:ext cx="3907790" cy="368300"/>
          </a:xfrm>
          <a:prstGeom prst="rect">
            <a:avLst/>
          </a:prstGeom>
          <a:noFill/>
        </p:spPr>
        <p:txBody>
          <a:bodyPr wrap="none" rtlCol="0">
            <a:spAutoFit/>
          </a:bodyPr>
          <a:p>
            <a:pPr algn="l"/>
            <a:r>
              <a:rPr lang="zh-CN" altLang="en-US"/>
              <a:t>示例代码</a:t>
            </a:r>
            <a:r>
              <a:rPr lang="en-US" altLang="zh-CN"/>
              <a:t> </a:t>
            </a:r>
            <a:r>
              <a:rPr lang="zh-CN" altLang="en-US"/>
              <a:t>：</a:t>
            </a:r>
            <a:r>
              <a:rPr lang="en-US" altLang="zh-CN"/>
              <a:t> ThreadPoolSimpleTest.java</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3775710" cy="6858000"/>
            <a:chOff x="421945" y="0"/>
            <a:chExt cx="3775710"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7830"/>
              <a:ext cx="3775710" cy="615315"/>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线程池及</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Executor</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框架</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59790" y="11423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sym typeface="+mn-ea"/>
              </a:rPr>
              <a:t>ThreadPoolExecutor</a:t>
            </a:r>
            <a:r>
              <a:rPr lang="en-US" altLang="zh-CN" sz="2400" b="1" dirty="0">
                <a:solidFill>
                  <a:srgbClr val="002060"/>
                </a:solidFill>
                <a:latin typeface="微软雅黑" panose="020B0503020204020204" pitchFamily="34" charset="-122"/>
                <a:ea typeface="微软雅黑" panose="020B0503020204020204" pitchFamily="34" charset="-122"/>
                <a:sym typeface="+mn-ea"/>
              </a:rPr>
              <a:t> - FixedThreadPool详解</a:t>
            </a:r>
            <a:r>
              <a:rPr lang="zh-CN" altLang="en-US" sz="2400" b="1" dirty="0">
                <a:solidFill>
                  <a:srgbClr val="002060"/>
                </a:solidFill>
                <a:latin typeface="微软雅黑" panose="020B0503020204020204" pitchFamily="34" charset="-122"/>
                <a:ea typeface="微软雅黑" panose="020B0503020204020204" pitchFamily="34" charset="-122"/>
                <a:sym typeface="+mn-ea"/>
              </a:rPr>
              <a:t>详解</a:t>
            </a:r>
            <a:endParaRPr lang="zh-CN" altLang="en-US" sz="2400" b="1" dirty="0">
              <a:solidFill>
                <a:srgbClr val="002060"/>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1048385" y="1738630"/>
            <a:ext cx="10636250" cy="3692525"/>
          </a:xfrm>
          <a:prstGeom prst="rect">
            <a:avLst/>
          </a:prstGeom>
          <a:noFill/>
        </p:spPr>
        <p:txBody>
          <a:bodyPr wrap="square" rtlCol="0" anchor="t">
            <a:spAutoFit/>
          </a:bodyPr>
          <a:p>
            <a:r>
              <a:rPr lang="zh-CN" altLang="en-US"/>
              <a:t>Executor框架最核心的类是ThreadPoolExecutor，它是线程池的实现类</a:t>
            </a:r>
            <a:r>
              <a:rPr lang="en-US" altLang="zh-CN"/>
              <a:t>.·通过Executor框架的工具类Executors，可以创建4种类型的ThreadPoolExecutor。</a:t>
            </a:r>
            <a:endParaRPr lang="en-US" altLang="zh-CN"/>
          </a:p>
          <a:p>
            <a:endParaRPr lang="en-US" altLang="zh-CN"/>
          </a:p>
          <a:p>
            <a:pPr marL="285750" indent="-285750">
              <a:buFont typeface="Wingdings" panose="05000000000000000000" charset="0"/>
              <a:buChar char="Ø"/>
            </a:pPr>
            <a:r>
              <a:rPr lang="zh-CN" altLang="en-US" b="1">
                <a:solidFill>
                  <a:srgbClr val="FF0000"/>
                </a:solidFill>
              </a:rPr>
              <a:t>最大的类型是</a:t>
            </a:r>
            <a:r>
              <a:rPr lang="en-US" altLang="zh-CN" b="1">
                <a:solidFill>
                  <a:srgbClr val="FF0000"/>
                </a:solidFill>
              </a:rPr>
              <a:t> </a:t>
            </a:r>
            <a:r>
              <a:rPr lang="zh-CN" altLang="en-US" b="1">
                <a:solidFill>
                  <a:srgbClr val="FF0000"/>
                </a:solidFill>
              </a:rPr>
              <a:t>自定义创建的类型</a:t>
            </a:r>
            <a:endParaRPr lang="en-US" altLang="zh-CN" b="1">
              <a:solidFill>
                <a:srgbClr val="FF0000"/>
              </a:solidFill>
            </a:endParaRPr>
          </a:p>
          <a:p>
            <a:pPr marL="285750" indent="-285750">
              <a:buFont typeface="Wingdings" panose="05000000000000000000" charset="0"/>
              <a:buChar char="Ø"/>
            </a:pPr>
            <a:r>
              <a:rPr lang="en-US" altLang="zh-CN"/>
              <a:t>·FixedThreadPool。</a:t>
            </a:r>
            <a:endParaRPr lang="en-US" altLang="zh-CN"/>
          </a:p>
          <a:p>
            <a:pPr marL="285750" indent="-285750">
              <a:buFont typeface="Wingdings" panose="05000000000000000000" charset="0"/>
              <a:buChar char="Ø"/>
            </a:pPr>
            <a:r>
              <a:rPr lang="en-US" altLang="zh-CN"/>
              <a:t>·SingleThreadExecutor。</a:t>
            </a:r>
            <a:endParaRPr lang="en-US" altLang="zh-CN"/>
          </a:p>
          <a:p>
            <a:pPr marL="285750" indent="-285750">
              <a:buFont typeface="Wingdings" panose="05000000000000000000" charset="0"/>
              <a:buChar char="Ø"/>
            </a:pPr>
            <a:r>
              <a:rPr lang="en-US" altLang="zh-CN"/>
              <a:t>·CachedThreadPool。</a:t>
            </a:r>
            <a:endParaRPr lang="en-US" altLang="zh-CN"/>
          </a:p>
          <a:p>
            <a:pPr marL="285750" indent="-285750">
              <a:buFont typeface="Wingdings" panose="05000000000000000000" charset="0"/>
              <a:buChar char="Ø"/>
            </a:pPr>
            <a:endParaRPr lang="en-US" altLang="zh-CN"/>
          </a:p>
          <a:p>
            <a:pPr marL="285750" indent="-285750">
              <a:buFont typeface="Wingdings" panose="05000000000000000000" charset="0"/>
              <a:buChar char="Ø"/>
            </a:pPr>
            <a:endParaRPr lang="en-US" altLang="zh-CN"/>
          </a:p>
          <a:p>
            <a:pPr indent="0">
              <a:buFont typeface="Wingdings" panose="05000000000000000000" charset="0"/>
              <a:buNone/>
            </a:pPr>
            <a:r>
              <a:rPr lang="zh-CN" altLang="en-US"/>
              <a:t>为什么命名不同呢？</a:t>
            </a:r>
            <a:r>
              <a:rPr lang="en-US" altLang="zh-CN"/>
              <a:t> </a:t>
            </a:r>
            <a:r>
              <a:rPr lang="zh-CN" altLang="en-US"/>
              <a:t>（不同的</a:t>
            </a:r>
            <a:r>
              <a:rPr lang="en-US" altLang="zh-CN"/>
              <a:t>pool</a:t>
            </a:r>
            <a:r>
              <a:rPr lang="zh-CN" altLang="en-US"/>
              <a:t>都是</a:t>
            </a:r>
            <a:r>
              <a:rPr lang="en-US" altLang="zh-CN"/>
              <a:t>return new ThreadPoolExecutor</a:t>
            </a:r>
            <a:r>
              <a:rPr lang="zh-CN" altLang="en-US"/>
              <a:t>）</a:t>
            </a:r>
            <a:r>
              <a:rPr lang="en-US" altLang="zh-CN">
                <a:sym typeface="+mn-ea"/>
              </a:rPr>
              <a:t>ThreadPoolExecutor</a:t>
            </a:r>
            <a:r>
              <a:rPr lang="zh-CN" altLang="en-US"/>
              <a:t>参数不同导致的。</a:t>
            </a:r>
            <a:endParaRPr lang="zh-CN" altLang="en-US"/>
          </a:p>
          <a:p>
            <a:pPr indent="0">
              <a:buFont typeface="Wingdings" panose="05000000000000000000" charset="0"/>
              <a:buNone/>
            </a:pPr>
            <a:endParaRPr lang="zh-CN" altLang="en-US"/>
          </a:p>
          <a:p>
            <a:pPr indent="0">
              <a:buFont typeface="Wingdings" panose="05000000000000000000" charset="0"/>
              <a:buNone/>
            </a:pPr>
            <a:endParaRPr lang="zh-CN" altLang="en-US"/>
          </a:p>
        </p:txBody>
      </p:sp>
      <p:pic>
        <p:nvPicPr>
          <p:cNvPr id="11" name="图片 10"/>
          <p:cNvPicPr>
            <a:picLocks noChangeAspect="1"/>
          </p:cNvPicPr>
          <p:nvPr/>
        </p:nvPicPr>
        <p:blipFill>
          <a:blip r:embed="rId2"/>
          <a:stretch>
            <a:fillRect/>
          </a:stretch>
        </p:blipFill>
        <p:spPr>
          <a:xfrm>
            <a:off x="1324610" y="4959350"/>
            <a:ext cx="8923020" cy="16764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3775710" cy="6858000"/>
            <a:chOff x="421945" y="0"/>
            <a:chExt cx="3775710"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7830"/>
              <a:ext cx="3775710" cy="615315"/>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线程池及</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Executor</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框架</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59790" y="11423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sym typeface="+mn-ea"/>
              </a:rPr>
              <a:t>ThreadPoolExecutor</a:t>
            </a:r>
            <a:r>
              <a:rPr lang="en-US" altLang="zh-CN" sz="2400" b="1" dirty="0">
                <a:solidFill>
                  <a:srgbClr val="002060"/>
                </a:solidFill>
                <a:latin typeface="微软雅黑" panose="020B0503020204020204" pitchFamily="34" charset="-122"/>
                <a:ea typeface="微软雅黑" panose="020B0503020204020204" pitchFamily="34" charset="-122"/>
                <a:sym typeface="+mn-ea"/>
              </a:rPr>
              <a:t> - FixedThreadPool详解</a:t>
            </a:r>
            <a:r>
              <a:rPr lang="zh-CN" altLang="en-US" sz="2400" b="1" dirty="0">
                <a:solidFill>
                  <a:srgbClr val="002060"/>
                </a:solidFill>
                <a:latin typeface="微软雅黑" panose="020B0503020204020204" pitchFamily="34" charset="-122"/>
                <a:ea typeface="微软雅黑" panose="020B0503020204020204" pitchFamily="34" charset="-122"/>
                <a:sym typeface="+mn-ea"/>
              </a:rPr>
              <a:t>详解</a:t>
            </a:r>
            <a:endParaRPr lang="zh-CN" altLang="en-US" sz="2400" b="1" dirty="0">
              <a:solidFill>
                <a:srgbClr val="002060"/>
              </a:solidFill>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777875" y="1611630"/>
            <a:ext cx="11127740" cy="1322070"/>
          </a:xfrm>
          <a:prstGeom prst="rect">
            <a:avLst/>
          </a:prstGeom>
          <a:noFill/>
        </p:spPr>
        <p:txBody>
          <a:bodyPr wrap="square" rtlCol="0" anchor="t">
            <a:spAutoFit/>
          </a:bodyPr>
          <a:p>
            <a:r>
              <a:rPr lang="zh-CN" altLang="en-US" sz="1600"/>
              <a:t>FixedThreadPool被称为</a:t>
            </a:r>
            <a:r>
              <a:rPr lang="zh-CN" altLang="en-US" sz="1600" b="1"/>
              <a:t>可重用固定线程数的线程池</a:t>
            </a:r>
            <a:r>
              <a:rPr lang="zh-CN" altLang="en-US" sz="1600"/>
              <a:t>。FixedThreadPool的corePoolSize和maximumPoolSize都被设置为创建FixedThreadPool时指定的参数nThreads。</a:t>
            </a:r>
            <a:endParaRPr lang="zh-CN" altLang="en-US" sz="1600"/>
          </a:p>
          <a:p>
            <a:r>
              <a:rPr lang="zh-CN" altLang="en-US" sz="1600"/>
              <a:t>当线程池中的线程数大于corePoolSize时，keepAliveTime为多余的空闲线程等待新任务的最长时间，超过这个时间后多余的线程将被终止。这里把keepAliveTime设置为0L，意味着多余的空闲线程会被立即终止。FixedThreadPool的execute()方法的运行示意图如图所示。</a:t>
            </a:r>
            <a:endParaRPr lang="zh-CN" altLang="en-US" sz="1600"/>
          </a:p>
        </p:txBody>
      </p:sp>
      <p:pic>
        <p:nvPicPr>
          <p:cNvPr id="6" name="图片 5"/>
          <p:cNvPicPr>
            <a:picLocks noChangeAspect="1"/>
          </p:cNvPicPr>
          <p:nvPr/>
        </p:nvPicPr>
        <p:blipFill>
          <a:blip r:embed="rId2"/>
          <a:stretch>
            <a:fillRect/>
          </a:stretch>
        </p:blipFill>
        <p:spPr>
          <a:xfrm>
            <a:off x="687070" y="3425190"/>
            <a:ext cx="3866515" cy="2853690"/>
          </a:xfrm>
          <a:prstGeom prst="rect">
            <a:avLst/>
          </a:prstGeom>
        </p:spPr>
      </p:pic>
      <p:sp>
        <p:nvSpPr>
          <p:cNvPr id="7" name="文本框 6"/>
          <p:cNvSpPr txBox="1"/>
          <p:nvPr/>
        </p:nvSpPr>
        <p:spPr>
          <a:xfrm>
            <a:off x="4719955" y="2933700"/>
            <a:ext cx="7472680" cy="3784600"/>
          </a:xfrm>
          <a:prstGeom prst="rect">
            <a:avLst/>
          </a:prstGeom>
          <a:noFill/>
        </p:spPr>
        <p:txBody>
          <a:bodyPr wrap="square" rtlCol="0" anchor="t">
            <a:spAutoFit/>
          </a:bodyPr>
          <a:p>
            <a:r>
              <a:rPr lang="zh-CN" altLang="en-US" sz="1600" b="1"/>
              <a:t>1）如果当前运行的线程数少于corePoolSize，则创建新线程来执行任务。</a:t>
            </a:r>
            <a:endParaRPr lang="zh-CN" altLang="en-US" sz="1600" b="1"/>
          </a:p>
          <a:p>
            <a:r>
              <a:rPr lang="zh-CN" altLang="en-US" sz="1600" b="1"/>
              <a:t>2）在线程池完成预热之后（当前运行的线程数等于corePoolSize），将任务加入LinkedBlockingQueue。</a:t>
            </a:r>
            <a:endParaRPr lang="zh-CN" altLang="en-US" sz="1600" b="1"/>
          </a:p>
          <a:p>
            <a:r>
              <a:rPr lang="zh-CN" altLang="en-US" sz="1600" b="1"/>
              <a:t>3）线程执行完1中的任务后，会在循环中反复从LinkedBlockingQueue获取任务来执行。（明白了）</a:t>
            </a:r>
            <a:endParaRPr lang="zh-CN" altLang="en-US" sz="1600" b="1"/>
          </a:p>
          <a:p>
            <a:r>
              <a:rPr lang="zh-CN" altLang="en-US" sz="1600"/>
              <a:t>FixedThreadPool使用</a:t>
            </a:r>
            <a:r>
              <a:rPr lang="zh-CN" altLang="en-US" sz="1600" b="1">
                <a:solidFill>
                  <a:srgbClr val="FF0000"/>
                </a:solidFill>
              </a:rPr>
              <a:t>？？？无界？？？</a:t>
            </a:r>
            <a:r>
              <a:rPr lang="zh-CN" altLang="en-US" sz="1600" b="1"/>
              <a:t>队列LinkedBlockingQueue作为线程池的工作队列</a:t>
            </a:r>
            <a:r>
              <a:rPr lang="zh-CN" altLang="en-US" sz="1600"/>
              <a:t>（</a:t>
            </a:r>
            <a:r>
              <a:rPr lang="zh-CN" altLang="en-US" sz="1600" b="1">
                <a:solidFill>
                  <a:srgbClr val="FF0000"/>
                </a:solidFill>
              </a:rPr>
              <a:t>队列的容量为Integer.MAX_VALUE</a:t>
            </a:r>
            <a:r>
              <a:rPr lang="zh-CN" altLang="en-US" sz="1600"/>
              <a:t>）。使用无界队列作为工作队列会对线程池带来如下影响。</a:t>
            </a:r>
            <a:endParaRPr lang="zh-CN" altLang="en-US" sz="1600"/>
          </a:p>
          <a:p>
            <a:r>
              <a:rPr lang="zh-CN" altLang="en-US" sz="1600"/>
              <a:t>1）当线程池中的线程数达到corePoolSize后，新任务将在无界队列中等待，因此线程池中的线程数不会超过corePoolSize。</a:t>
            </a:r>
            <a:endParaRPr lang="zh-CN" altLang="en-US" sz="1600"/>
          </a:p>
          <a:p>
            <a:r>
              <a:rPr lang="zh-CN" altLang="en-US" sz="1600"/>
              <a:t>2）由于1，使用无界队列时</a:t>
            </a:r>
            <a:r>
              <a:rPr lang="zh-CN" altLang="en-US" sz="1600" b="1"/>
              <a:t>maximumPoolSize将是一个无效参数</a:t>
            </a:r>
            <a:r>
              <a:rPr lang="zh-CN" altLang="en-US" sz="1600"/>
              <a:t>。</a:t>
            </a:r>
            <a:endParaRPr lang="zh-CN" altLang="en-US" sz="1600"/>
          </a:p>
          <a:p>
            <a:r>
              <a:rPr lang="zh-CN" altLang="en-US" sz="1600"/>
              <a:t>3）由于1和2，使用无界队列时keepAliveTime将是一个无效参数。</a:t>
            </a:r>
            <a:endParaRPr lang="zh-CN" altLang="en-US" sz="1600"/>
          </a:p>
          <a:p>
            <a:r>
              <a:rPr lang="zh-CN" altLang="en-US" sz="1600"/>
              <a:t>4）由于使用无界队列，运行中的FixedThreadPool（未执行方法shutdown()或shutdownNow()）不会拒绝任务（不会调用RejectedExecutionHandler.rejectedExecution方法）。</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3775710" cy="6858000"/>
            <a:chOff x="421945" y="0"/>
            <a:chExt cx="3775710"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7830"/>
              <a:ext cx="3775710" cy="615315"/>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线程池及</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Executor</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框架</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59790" y="11423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sym typeface="+mn-ea"/>
              </a:rPr>
              <a:t>ThreadPoolExecutor</a:t>
            </a:r>
            <a:r>
              <a:rPr lang="en-US" altLang="zh-CN" sz="2400" b="1" dirty="0">
                <a:solidFill>
                  <a:srgbClr val="002060"/>
                </a:solidFill>
                <a:latin typeface="微软雅黑" panose="020B0503020204020204" pitchFamily="34" charset="-122"/>
                <a:ea typeface="微软雅黑" panose="020B0503020204020204" pitchFamily="34" charset="-122"/>
                <a:sym typeface="+mn-ea"/>
              </a:rPr>
              <a:t> - </a:t>
            </a:r>
            <a:r>
              <a:rPr sz="2400" b="1" dirty="0">
                <a:solidFill>
                  <a:srgbClr val="002060"/>
                </a:solidFill>
                <a:latin typeface="微软雅黑" panose="020B0503020204020204" pitchFamily="34" charset="-122"/>
                <a:ea typeface="微软雅黑" panose="020B0503020204020204" pitchFamily="34" charset="-122"/>
                <a:sym typeface="+mn-ea"/>
              </a:rPr>
              <a:t>SingleThreadExecutor详解</a:t>
            </a:r>
            <a:endParaRPr sz="2400" b="1" dirty="0">
              <a:solidFill>
                <a:srgbClr val="002060"/>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1039495" y="1784350"/>
            <a:ext cx="10846435" cy="4523105"/>
          </a:xfrm>
          <a:prstGeom prst="rect">
            <a:avLst/>
          </a:prstGeom>
          <a:noFill/>
        </p:spPr>
        <p:txBody>
          <a:bodyPr wrap="square" rtlCol="0" anchor="t">
            <a:spAutoFit/>
          </a:bodyPr>
          <a:p>
            <a:r>
              <a:rPr lang="zh-CN" altLang="en-US"/>
              <a:t>SingleThreadExecutor是使用单个worker线程的Executor。</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SingleThreadExecutor的corePoolSize和maximumPoolSize被设置为1。其他参数与FixedThreadPool相同。SingleThreadExecutor使用无界队列LinkedBlockingQueue作为线程池的工作队列（队列的容量为Integer.MAX_VALUE）。SingleThreadExecutor使用无界队列作为工作队列对线程池带来的影响与FixedThreadPool相同，这里就不赘述了。</a:t>
            </a:r>
            <a:endParaRPr lang="zh-CN" altLang="en-US"/>
          </a:p>
          <a:p>
            <a:endParaRPr lang="zh-CN" altLang="en-US"/>
          </a:p>
          <a:p>
            <a:r>
              <a:rPr lang="zh-CN" altLang="en-US"/>
              <a:t>如果我们创建</a:t>
            </a:r>
            <a:r>
              <a:rPr lang="en-US" altLang="zh-CN"/>
              <a:t> FixedThreadPool</a:t>
            </a:r>
            <a:r>
              <a:rPr lang="zh-CN" altLang="en-US"/>
              <a:t>的时候将线程设为</a:t>
            </a:r>
            <a:r>
              <a:rPr lang="en-US" altLang="zh-CN"/>
              <a:t> 1</a:t>
            </a:r>
            <a:r>
              <a:rPr lang="zh-CN" altLang="en-US"/>
              <a:t>的话，就跟我们</a:t>
            </a:r>
            <a:r>
              <a:rPr lang="en-US" altLang="zh-CN"/>
              <a:t>Single</a:t>
            </a:r>
            <a:r>
              <a:rPr lang="zh-CN" altLang="en-US"/>
              <a:t>的</a:t>
            </a:r>
            <a:r>
              <a:rPr lang="en-US" altLang="zh-CN"/>
              <a:t>pool</a:t>
            </a:r>
            <a:r>
              <a:rPr lang="zh-CN" altLang="en-US"/>
              <a:t>有几乎一样的效果。</a:t>
            </a:r>
            <a:endParaRPr lang="zh-CN" altLang="en-US"/>
          </a:p>
        </p:txBody>
      </p:sp>
      <p:pic>
        <p:nvPicPr>
          <p:cNvPr id="11" name="图片 10"/>
          <p:cNvPicPr>
            <a:picLocks noChangeAspect="1"/>
          </p:cNvPicPr>
          <p:nvPr/>
        </p:nvPicPr>
        <p:blipFill>
          <a:blip r:embed="rId2"/>
          <a:stretch>
            <a:fillRect/>
          </a:stretch>
        </p:blipFill>
        <p:spPr>
          <a:xfrm>
            <a:off x="1112520" y="2291715"/>
            <a:ext cx="8900160" cy="19659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并发编程初探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439356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线程间的通讯方式</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505585" y="1953895"/>
            <a:ext cx="10282555" cy="4523105"/>
          </a:xfrm>
          <a:prstGeom prst="rect">
            <a:avLst/>
          </a:prstGeom>
          <a:noFill/>
        </p:spPr>
        <p:txBody>
          <a:bodyPr wrap="square" rtlCol="0">
            <a:spAutoFit/>
          </a:bodyPr>
          <a:p>
            <a:r>
              <a:rPr lang="en-US" altLang="zh-CN"/>
              <a:t>1. volitate </a:t>
            </a:r>
            <a:r>
              <a:rPr lang="zh-CN" altLang="en-US"/>
              <a:t>、</a:t>
            </a:r>
            <a:r>
              <a:rPr lang="en-US" altLang="zh-CN"/>
              <a:t>synchronize</a:t>
            </a:r>
            <a:r>
              <a:rPr lang="zh-CN" altLang="en-US"/>
              <a:t>、</a:t>
            </a:r>
            <a:r>
              <a:rPr lang="en-US" altLang="zh-CN"/>
              <a:t>lock</a:t>
            </a:r>
            <a:r>
              <a:rPr lang="zh-CN" altLang="en-US"/>
              <a:t>。（都保证可见性）</a:t>
            </a:r>
            <a:endParaRPr lang="zh-CN" altLang="en-US"/>
          </a:p>
          <a:p>
            <a:endParaRPr lang="zh-CN" altLang="en-US"/>
          </a:p>
          <a:p>
            <a:r>
              <a:rPr lang="en-US" altLang="zh-CN"/>
              <a:t>2. wait</a:t>
            </a:r>
            <a:r>
              <a:rPr lang="zh-CN" altLang="en-US"/>
              <a:t>、</a:t>
            </a:r>
            <a:r>
              <a:rPr lang="en-US" altLang="zh-CN"/>
              <a:t>notify</a:t>
            </a:r>
            <a:r>
              <a:rPr lang="zh-CN" altLang="en-US"/>
              <a:t>、</a:t>
            </a:r>
            <a:r>
              <a:rPr lang="en-US" altLang="zh-CN"/>
              <a:t>await() </a:t>
            </a:r>
            <a:r>
              <a:rPr lang="zh-CN" altLang="en-US"/>
              <a:t>、</a:t>
            </a:r>
            <a:r>
              <a:rPr lang="en-US" altLang="zh-CN"/>
              <a:t> signal</a:t>
            </a:r>
            <a:endParaRPr lang="en-US" altLang="zh-CN"/>
          </a:p>
          <a:p>
            <a:endParaRPr lang="zh-CN" altLang="en-US"/>
          </a:p>
          <a:p>
            <a:r>
              <a:rPr lang="en-US" altLang="zh-CN"/>
              <a:t>3. </a:t>
            </a:r>
            <a:r>
              <a:rPr lang="zh-CN" altLang="en-US"/>
              <a:t>管道输入、输出流</a:t>
            </a:r>
            <a:r>
              <a:rPr lang="en-US" altLang="zh-CN"/>
              <a:t>  (</a:t>
            </a:r>
            <a:r>
              <a:rPr lang="zh-CN" altLang="en-US"/>
              <a:t>示例代码：PipeInOu</a:t>
            </a:r>
            <a:r>
              <a:rPr lang="en-US" altLang="zh-CN"/>
              <a:t>t.java)</a:t>
            </a:r>
            <a:endParaRPr lang="en-US" altLang="zh-CN"/>
          </a:p>
          <a:p>
            <a:endParaRPr lang="en-US" altLang="zh-CN"/>
          </a:p>
          <a:p>
            <a:r>
              <a:rPr lang="en-US" altLang="zh-CN"/>
              <a:t>	管道输入/输出流和普通的文件输入/输出流或者网络输入/输出流不同之处在于，它主要用于线程之间的数据传输，而传输的媒介为内存。</a:t>
            </a:r>
            <a:endParaRPr lang="en-US" altLang="zh-CN"/>
          </a:p>
          <a:p>
            <a:r>
              <a:rPr lang="en-US" altLang="zh-CN"/>
              <a:t>管道输入/输出流主要包括了如下4种具体实现：PipedOutputStream、PipedInputStream、PipedReader和PipedWriter，前两种面向字节，而后两种面向字符。</a:t>
            </a:r>
            <a:endParaRPr lang="en-US" altLang="zh-CN"/>
          </a:p>
          <a:p>
            <a:endParaRPr lang="zh-CN" altLang="en-US"/>
          </a:p>
          <a:p>
            <a:r>
              <a:rPr lang="en-US" altLang="zh-CN"/>
              <a:t>4. Thread.join() </a:t>
            </a:r>
            <a:r>
              <a:rPr lang="zh-CN" altLang="en-US"/>
              <a:t>：</a:t>
            </a:r>
            <a:r>
              <a:rPr lang="en-US" altLang="zh-CN"/>
              <a:t> </a:t>
            </a:r>
            <a:r>
              <a:rPr lang="zh-CN" altLang="en-US"/>
              <a:t>隐式唤醒。等待其他线程执行完成，其他线程会发送唤醒信号。</a:t>
            </a:r>
            <a:endParaRPr lang="en-US" altLang="zh-CN"/>
          </a:p>
          <a:p>
            <a:endParaRPr lang="zh-CN" altLang="en-US"/>
          </a:p>
          <a:p>
            <a:r>
              <a:rPr lang="en-US" altLang="zh-CN"/>
              <a:t>5. ThradLocal() ---</a:t>
            </a:r>
            <a:r>
              <a:rPr lang="zh-CN" altLang="en-US"/>
              <a:t>》支持子线程集成的一种形式。埋点。</a:t>
            </a:r>
            <a:endParaRPr lang="en-US" altLang="zh-CN"/>
          </a:p>
          <a:p>
            <a:endParaRPr lang="en-US" altLang="zh-CN"/>
          </a:p>
          <a:p>
            <a:r>
              <a:rPr lang="en-US" altLang="zh-CN"/>
              <a:t>6. </a:t>
            </a:r>
            <a:r>
              <a:rPr lang="zh-CN" altLang="en-US"/>
              <a:t>线程中断</a:t>
            </a:r>
            <a:r>
              <a:rPr lang="en-US" altLang="zh-CN"/>
              <a:t> </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3775710" cy="6858000"/>
            <a:chOff x="421945" y="0"/>
            <a:chExt cx="3775710"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7830"/>
              <a:ext cx="3775710" cy="615315"/>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线程池及</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Executor</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框架</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59790" y="11423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sym typeface="+mn-ea"/>
              </a:rPr>
              <a:t>ThreadPoolExecutor</a:t>
            </a:r>
            <a:r>
              <a:rPr lang="en-US" altLang="zh-CN" sz="2400" b="1" dirty="0">
                <a:solidFill>
                  <a:srgbClr val="002060"/>
                </a:solidFill>
                <a:latin typeface="微软雅黑" panose="020B0503020204020204" pitchFamily="34" charset="-122"/>
                <a:ea typeface="微软雅黑" panose="020B0503020204020204" pitchFamily="34" charset="-122"/>
                <a:sym typeface="+mn-ea"/>
              </a:rPr>
              <a:t> - </a:t>
            </a:r>
            <a:r>
              <a:rPr sz="2400" b="1" dirty="0">
                <a:solidFill>
                  <a:srgbClr val="002060"/>
                </a:solidFill>
                <a:latin typeface="微软雅黑" panose="020B0503020204020204" pitchFamily="34" charset="-122"/>
                <a:ea typeface="微软雅黑" panose="020B0503020204020204" pitchFamily="34" charset="-122"/>
                <a:sym typeface="+mn-ea"/>
              </a:rPr>
              <a:t>CachedThreadPool详解</a:t>
            </a:r>
            <a:endParaRPr sz="2400" b="1" dirty="0">
              <a:solidFill>
                <a:srgbClr val="002060"/>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1039495" y="1784350"/>
            <a:ext cx="10846435" cy="4523105"/>
          </a:xfrm>
          <a:prstGeom prst="rect">
            <a:avLst/>
          </a:prstGeom>
          <a:noFill/>
        </p:spPr>
        <p:txBody>
          <a:bodyPr wrap="square" rtlCol="0" anchor="t">
            <a:spAutoFit/>
          </a:bodyPr>
          <a:p>
            <a:r>
              <a:rPr lang="zh-CN" altLang="en-US"/>
              <a:t>CachedThreadPool是一个会根据需要创建新线程的线程池。</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CachedThreadPool的corePoolSize被设置为0，即corePool为空；maximumPoolSize被设置为Integer.MAX_VALUE，即maximumPool是</a:t>
            </a:r>
            <a:r>
              <a:rPr lang="zh-CN" altLang="en-US" b="1">
                <a:solidFill>
                  <a:srgbClr val="FF0000"/>
                </a:solidFill>
              </a:rPr>
              <a:t>无界的</a:t>
            </a:r>
            <a:r>
              <a:rPr lang="zh-CN" altLang="en-US"/>
              <a:t>。这里把keepAliveTime设置为60L，意味着CachedThreadPool中的空闲线程等待新任务的最长时间为60秒，空闲线程超过60秒后将会被终止。</a:t>
            </a:r>
            <a:endParaRPr lang="zh-CN" altLang="en-US"/>
          </a:p>
          <a:p>
            <a:r>
              <a:rPr lang="zh-CN" altLang="en-US"/>
              <a:t>FixedThreadPool和SingleThreadExecutor使用无界队列LinkedBlockingQueue作为线程池的工作队列。CachedThreadPool使用没有容量的SynchronousQueue作为线程池的工作队列，但CachedThreadPool的maximumPool是无界的。这意味着，如果主线程提交任务的速度高于maximumPool中线程处理任务的速度时，CachedThreadPool会不断创建新线程。极端情况下，CachedThreadPool会因为创建过多线程而耗尽CPU和内存资源。</a:t>
            </a:r>
            <a:endParaRPr lang="zh-CN" altLang="en-US"/>
          </a:p>
        </p:txBody>
      </p:sp>
      <p:pic>
        <p:nvPicPr>
          <p:cNvPr id="6" name="图片 5"/>
          <p:cNvPicPr>
            <a:picLocks noChangeAspect="1"/>
          </p:cNvPicPr>
          <p:nvPr/>
        </p:nvPicPr>
        <p:blipFill>
          <a:blip r:embed="rId2"/>
          <a:stretch>
            <a:fillRect/>
          </a:stretch>
        </p:blipFill>
        <p:spPr>
          <a:xfrm>
            <a:off x="1257935" y="2225675"/>
            <a:ext cx="8991600" cy="16230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3775710" cy="6858000"/>
            <a:chOff x="421945" y="0"/>
            <a:chExt cx="3775710"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7830"/>
              <a:ext cx="3775710" cy="615315"/>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线程池及</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Executor</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框架</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59790" y="1142365"/>
            <a:ext cx="8682355" cy="368935"/>
          </a:xfrm>
          <a:prstGeom prst="rect">
            <a:avLst/>
          </a:prstGeom>
          <a:noFill/>
        </p:spPr>
        <p:txBody>
          <a:bodyPr wrap="square" lIns="0" tIns="0" rIns="0" bIns="0" rtlCol="0">
            <a:spAutoFit/>
          </a:bodyPr>
          <a:lstStyle/>
          <a:p>
            <a:r>
              <a:rPr sz="2400" b="1" dirty="0">
                <a:solidFill>
                  <a:srgbClr val="002060"/>
                </a:solidFill>
                <a:latin typeface="微软雅黑" panose="020B0503020204020204" pitchFamily="34" charset="-122"/>
                <a:ea typeface="微软雅黑" panose="020B0503020204020204" pitchFamily="34" charset="-122"/>
                <a:sym typeface="+mn-ea"/>
              </a:rPr>
              <a:t>ScheduledThreadPoolExecutor详解</a:t>
            </a:r>
            <a:endParaRPr sz="2400" b="1" dirty="0">
              <a:solidFill>
                <a:srgbClr val="002060"/>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777875" y="1766570"/>
            <a:ext cx="11019155" cy="2584450"/>
          </a:xfrm>
          <a:prstGeom prst="rect">
            <a:avLst/>
          </a:prstGeom>
          <a:noFill/>
        </p:spPr>
        <p:txBody>
          <a:bodyPr wrap="square" rtlCol="0" anchor="t">
            <a:spAutoFit/>
          </a:bodyPr>
          <a:p>
            <a:r>
              <a:rPr lang="zh-CN" altLang="en-US"/>
              <a:t>建议先不要看书。因为书籍里边的介绍非常杂乱。如果先看书的话，很多地方可能明白不了。书里边的介绍有些过于浅显了，没有说一些细节的问题。</a:t>
            </a:r>
            <a:endParaRPr lang="zh-CN" altLang="en-US"/>
          </a:p>
          <a:p>
            <a:endParaRPr lang="zh-CN" altLang="en-US"/>
          </a:p>
          <a:p>
            <a:r>
              <a:rPr lang="zh-CN" altLang="en-US"/>
              <a:t>ScheduledThreadPoolExecutor继承自ThreadPoolExecutor。它主要用来在给定的</a:t>
            </a:r>
            <a:r>
              <a:rPr lang="zh-CN" altLang="en-US" b="1"/>
              <a:t>延迟</a:t>
            </a:r>
            <a:r>
              <a:rPr lang="zh-CN" altLang="en-US"/>
              <a:t>之后运行任务，或者</a:t>
            </a:r>
            <a:r>
              <a:rPr lang="zh-CN" altLang="en-US" b="1"/>
              <a:t>定期</a:t>
            </a:r>
            <a:r>
              <a:rPr lang="zh-CN" altLang="en-US"/>
              <a:t>执行任务。ScheduledThreadPoolExecutor的功能与Timer类似，但ScheduledThreadPoolExecutor功能更强大、更灵活。Timer对应的是单个后台线程，而ScheduledThreadPoolExecutor可以在构造函数中指定多个对应的后台线程数（创建线程池）。</a:t>
            </a:r>
            <a:endParaRPr lang="zh-CN" altLang="en-US"/>
          </a:p>
          <a:p>
            <a:endParaRPr lang="zh-CN" altLang="en-US"/>
          </a:p>
          <a:p>
            <a:r>
              <a:rPr lang="zh-CN" altLang="en-US"/>
              <a:t>示例代码：ScheduledThreadPoolExecutorTest</a:t>
            </a:r>
            <a:r>
              <a:rPr lang="en-US" altLang="zh-CN"/>
              <a:t>.java </a:t>
            </a:r>
            <a:r>
              <a:rPr lang="zh-CN" altLang="en-US"/>
              <a:t>（这里边会有引申内容。）</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3775710" cy="6858000"/>
            <a:chOff x="421945" y="0"/>
            <a:chExt cx="3775710"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7830"/>
              <a:ext cx="3775710" cy="615315"/>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线程池及</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Executor</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框架</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59790" y="1142365"/>
            <a:ext cx="8682355" cy="368935"/>
          </a:xfrm>
          <a:prstGeom prst="rect">
            <a:avLst/>
          </a:prstGeom>
          <a:noFill/>
        </p:spPr>
        <p:txBody>
          <a:bodyPr wrap="square" lIns="0" tIns="0" rIns="0" bIns="0" rtlCol="0">
            <a:spAutoFit/>
          </a:bodyPr>
          <a:lstStyle/>
          <a:p>
            <a:r>
              <a:rPr lang="en-US" sz="2400" b="1" dirty="0">
                <a:solidFill>
                  <a:srgbClr val="002060"/>
                </a:solidFill>
                <a:latin typeface="微软雅黑" panose="020B0503020204020204" pitchFamily="34" charset="-122"/>
                <a:ea typeface="微软雅黑" panose="020B0503020204020204" pitchFamily="34" charset="-122"/>
                <a:sym typeface="+mn-ea"/>
              </a:rPr>
              <a:t>FutureTask </a:t>
            </a:r>
            <a:r>
              <a:rPr lang="zh-CN" altLang="en-US" sz="2400" b="1" dirty="0">
                <a:solidFill>
                  <a:srgbClr val="002060"/>
                </a:solidFill>
                <a:latin typeface="微软雅黑" panose="020B0503020204020204" pitchFamily="34" charset="-122"/>
                <a:ea typeface="微软雅黑" panose="020B0503020204020204" pitchFamily="34" charset="-122"/>
                <a:sym typeface="+mn-ea"/>
              </a:rPr>
              <a:t>详解</a:t>
            </a:r>
            <a:endParaRPr lang="zh-CN" altLang="en-US" sz="2400" b="1" dirty="0">
              <a:solidFill>
                <a:srgbClr val="002060"/>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927735" y="1700530"/>
            <a:ext cx="11055350" cy="5077460"/>
          </a:xfrm>
          <a:prstGeom prst="rect">
            <a:avLst/>
          </a:prstGeom>
          <a:noFill/>
        </p:spPr>
        <p:txBody>
          <a:bodyPr wrap="square" rtlCol="0" anchor="t">
            <a:spAutoFit/>
          </a:bodyPr>
          <a:p>
            <a:r>
              <a:rPr lang="zh-CN" altLang="en-US"/>
              <a:t>Future接口和实现Future接口的FutureTask类，代表异步计算的结果。</a:t>
            </a:r>
            <a:endParaRPr lang="zh-CN" altLang="en-US"/>
          </a:p>
          <a:p>
            <a:endParaRPr lang="zh-CN" altLang="en-US"/>
          </a:p>
          <a:p>
            <a:r>
              <a:rPr lang="zh-CN" altLang="en-US"/>
              <a:t>FutureTask除了实现Future接口外，还实现了Runnable接口。因此，FutureTask可以交给Executor执行，也可以由调用线程直接执行（FutureTask.run()）。根据FutureTask.run()方法被执行的时机，FutureTask可以处于下面3种状态。</a:t>
            </a:r>
            <a:endParaRPr lang="zh-CN" altLang="en-US"/>
          </a:p>
          <a:p>
            <a:r>
              <a:rPr lang="zh-CN" altLang="en-US"/>
              <a:t>1）未启动。FutureTask.run()方法还没有被执行之前，FutureTask处于未启动状态。当创建一个FutureTask，且没有执行FutureTask.run()方法之前，这个FutureTask处于未启动状态。</a:t>
            </a:r>
            <a:endParaRPr lang="zh-CN" altLang="en-US"/>
          </a:p>
          <a:p>
            <a:r>
              <a:rPr lang="zh-CN" altLang="en-US"/>
              <a:t>2）已启动。FutureTask.run()方法被执行的过程中，FutureTask处于已启动状态。</a:t>
            </a:r>
            <a:endParaRPr lang="zh-CN" altLang="en-US"/>
          </a:p>
          <a:p>
            <a:r>
              <a:rPr lang="zh-CN" altLang="en-US"/>
              <a:t>3）已完成。FutureTask.run()方法执行完后正常结束，或被取消（FutureTask.cancel（…）），或执行FutureTask.run()方法时抛出异常而异常结束，FutureTask处于已完成状态。</a:t>
            </a:r>
            <a:endParaRPr lang="zh-CN" altLang="en-US"/>
          </a:p>
          <a:p>
            <a:endParaRPr lang="zh-CN" altLang="en-US"/>
          </a:p>
          <a:p>
            <a:r>
              <a:rPr lang="zh-CN" altLang="en-US"/>
              <a:t>当FutureTask处于未启动或已启动状态时，执行FutureTask.get()方法将导致调用线程阻塞；当FutureTask处于已完成状态时，执行FutureTask.get()方法将导致调用线程立即返回结果或抛出异常。</a:t>
            </a:r>
            <a:endParaRPr lang="zh-CN" altLang="en-US"/>
          </a:p>
          <a:p>
            <a:r>
              <a:rPr lang="zh-CN" altLang="en-US"/>
              <a:t>当FutureTask处于未启动状态时，执行FutureTask.cancel()方法将导致此任务永远不会被执行；当FutureTask处于已启动状态时，执行FutureTask.cancel（true）方法将以中断执行此任务线程的方式来试图停止任务；当FutureTask处于已启动状态时，执行FutureTask.cancel（false）方法将不会对正在执行此任务的线程产生影响（让正在执行的任务运行完成）；当FutureTask处于已完成状态时，执行FutureTask.cancel（…）方法将返回false。（FutureTaskTest</a:t>
            </a:r>
            <a:r>
              <a:rPr lang="en-US" altLang="zh-CN"/>
              <a:t>.java</a:t>
            </a:r>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t="9768" b="5651"/>
          <a:stretch>
            <a:fillRect/>
          </a:stretch>
        </p:blipFill>
        <p:spPr>
          <a:xfrm>
            <a:off x="0" y="1"/>
            <a:ext cx="12192000" cy="6858000"/>
          </a:xfrm>
          <a:prstGeom prst="rect">
            <a:avLst/>
          </a:prstGeom>
        </p:spPr>
      </p:pic>
      <p:sp>
        <p:nvSpPr>
          <p:cNvPr id="3" name="矩形 2"/>
          <p:cNvSpPr/>
          <p:nvPr/>
        </p:nvSpPr>
        <p:spPr>
          <a:xfrm>
            <a:off x="585787" y="512283"/>
            <a:ext cx="11438836" cy="4400376"/>
          </a:xfrm>
          <a:prstGeom prst="rect">
            <a:avLst/>
          </a:prstGeom>
          <a:solidFill>
            <a:schemeClr val="accent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8800" dirty="0">
                <a:solidFill>
                  <a:srgbClr val="FFFF00"/>
                </a:solidFill>
              </a:rPr>
              <a:t>谢 谢</a:t>
            </a:r>
            <a:endParaRPr kumimoji="1" lang="zh-CN" altLang="en-US" sz="8800" dirty="0">
              <a:solidFill>
                <a:srgbClr val="FFFF00"/>
              </a:solidFill>
            </a:endParaRPr>
          </a:p>
        </p:txBody>
      </p:sp>
      <p:sp>
        <p:nvSpPr>
          <p:cNvPr id="9" name="矩形 8"/>
          <p:cNvSpPr/>
          <p:nvPr/>
        </p:nvSpPr>
        <p:spPr>
          <a:xfrm>
            <a:off x="585787" y="512283"/>
            <a:ext cx="11044237" cy="5810358"/>
          </a:xfrm>
          <a:prstGeom prst="rect">
            <a:avLst/>
          </a:prstGeom>
          <a:noFill/>
          <a:ln w="1270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并发编程初探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439356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线程中断</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20190" y="2181860"/>
            <a:ext cx="9661525" cy="3415030"/>
          </a:xfrm>
          <a:prstGeom prst="rect">
            <a:avLst/>
          </a:prstGeom>
          <a:noFill/>
        </p:spPr>
        <p:txBody>
          <a:bodyPr wrap="square" rtlCol="0" anchor="t">
            <a:spAutoFit/>
          </a:bodyPr>
          <a:p>
            <a:r>
              <a:rPr lang="zh-CN" altLang="en-US"/>
              <a:t>示例代码</a:t>
            </a:r>
            <a:r>
              <a:rPr lang="en-US" altLang="zh-CN"/>
              <a:t> </a:t>
            </a:r>
            <a:r>
              <a:rPr lang="zh-CN" altLang="en-US"/>
              <a:t>：</a:t>
            </a:r>
            <a:r>
              <a:rPr lang="en-US" altLang="zh-CN"/>
              <a:t> ThreadInterrupted.java</a:t>
            </a:r>
            <a:endParaRPr lang="en-US" altLang="zh-CN"/>
          </a:p>
          <a:p>
            <a:endParaRPr lang="zh-CN" altLang="en-US"/>
          </a:p>
          <a:p>
            <a:r>
              <a:rPr lang="zh-CN" altLang="en-US"/>
              <a:t>中断可以理解为线程的一个标识位属性，它表示一个运行中的线程是否被其他线程进行了中断操作。中断好比其他线程对该线程打了个招呼，其他线程通过调用该线程的interrupt()方法对其进行中断操作。</a:t>
            </a:r>
            <a:endParaRPr lang="zh-CN" altLang="en-US"/>
          </a:p>
          <a:p>
            <a:endParaRPr lang="zh-CN" altLang="en-US"/>
          </a:p>
          <a:p>
            <a:r>
              <a:rPr lang="zh-CN" altLang="en-US"/>
              <a:t>线程通过检查自身是否被中断来进行响应，线程通过方法isInterrupted()来进行判断是否被中断，也可以调用静态方法Thread.interrupted()对当前线程的中断标识位进行复位。如果该线程已经处于终结状态，即使该线程被中断过，在调用该线程对象的isInterrupted()时依旧会返回false。</a:t>
            </a:r>
            <a:endParaRPr lang="zh-CN" altLang="en-US"/>
          </a:p>
          <a:p>
            <a:r>
              <a:rPr lang="zh-CN" altLang="en-US"/>
              <a:t>从Java的API中可以看到，许多声明抛出InterruptedException的方法（例如Thread.sleep(long millis)方法）这些方法在抛出InterruptedException之前，Java虚拟机会先将该线程的中断标识位清除，然后抛出InterruptedException，此时调用isInterrupted()方法将会返回false。</a:t>
            </a:r>
            <a:endParaRPr lang="zh-CN" altLang="en-US"/>
          </a:p>
        </p:txBody>
      </p:sp>
      <p:sp>
        <p:nvSpPr>
          <p:cNvPr id="9" name="文本框 8"/>
          <p:cNvSpPr txBox="1"/>
          <p:nvPr/>
        </p:nvSpPr>
        <p:spPr>
          <a:xfrm>
            <a:off x="1765935" y="6173470"/>
            <a:ext cx="8102600" cy="368300"/>
          </a:xfrm>
          <a:prstGeom prst="rect">
            <a:avLst/>
          </a:prstGeom>
          <a:solidFill>
            <a:srgbClr val="029DDB"/>
          </a:solidFill>
        </p:spPr>
        <p:txBody>
          <a:bodyPr wrap="square" rtlCol="0" anchor="t">
            <a:spAutoFit/>
          </a:bodyPr>
          <a:p>
            <a:r>
              <a:rPr lang="zh-CN" altLang="en-US"/>
              <a:t>　过期的方法，不做深入讨论：suspend()、resume()和stop()</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0505" y="202565"/>
            <a:ext cx="4333875" cy="583565"/>
          </a:xfrm>
          <a:prstGeom prst="rect">
            <a:avLst/>
          </a:prstGeom>
          <a:noFill/>
        </p:spPr>
        <p:txBody>
          <a:bodyPr wrap="square" rtlCol="0">
            <a:spAutoFit/>
          </a:bodyPr>
          <a:lstStyle/>
          <a:p>
            <a:r>
              <a:rPr kumimoji="1" lang="en-US" altLang="zh-CN" sz="3200" dirty="0">
                <a:solidFill>
                  <a:schemeClr val="accent1"/>
                </a:solidFill>
                <a:latin typeface="微软雅黑" panose="020B0503020204020204" pitchFamily="34" charset="-122"/>
                <a:ea typeface="微软雅黑" panose="020B0503020204020204" pitchFamily="34" charset="-122"/>
              </a:rPr>
              <a:t>Synchronized </a:t>
            </a:r>
            <a:r>
              <a:rPr kumimoji="1" lang="zh-CN" altLang="en-US" sz="3200" dirty="0">
                <a:solidFill>
                  <a:schemeClr val="accent1"/>
                </a:solidFill>
                <a:latin typeface="微软雅黑" panose="020B0503020204020204" pitchFamily="34" charset="-122"/>
                <a:ea typeface="微软雅黑" panose="020B0503020204020204" pitchFamily="34" charset="-122"/>
              </a:rPr>
              <a:t>全解读          </a:t>
            </a:r>
            <a:endParaRPr kumimoji="1"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5" name="直角三角形 4"/>
          <p:cNvSpPr/>
          <p:nvPr/>
        </p:nvSpPr>
        <p:spPr>
          <a:xfrm rot="10800000">
            <a:off x="3723860" y="1282611"/>
            <a:ext cx="266389" cy="2663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1" y="0"/>
            <a:ext cx="8246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TextBox 1"/>
          <p:cNvSpPr txBox="1"/>
          <p:nvPr/>
        </p:nvSpPr>
        <p:spPr>
          <a:xfrm>
            <a:off x="517525" y="893048"/>
            <a:ext cx="3759835" cy="5908040"/>
          </a:xfrm>
          <a:prstGeom prst="rect">
            <a:avLst/>
          </a:prstGeom>
          <a:noFill/>
        </p:spPr>
        <p:txBody>
          <a:bodyPr wrap="square" rtlCol="0">
            <a:spAutoFit/>
          </a:bodyPr>
          <a:lstStyle/>
          <a:p>
            <a:pPr algn="l"/>
            <a:endParaRPr lang="en-US" altLang="zh-CN" b="1" dirty="0">
              <a:solidFill>
                <a:schemeClr val="accent1"/>
              </a:solidFill>
            </a:endParaRPr>
          </a:p>
          <a:p>
            <a:pPr marL="285750" indent="-285750" algn="l">
              <a:buFont typeface="Wingdings" panose="05000000000000000000" pitchFamily="2" charset="2"/>
              <a:buChar char="u"/>
            </a:pPr>
            <a:r>
              <a:rPr lang="en-US" b="1" dirty="0">
                <a:solidFill>
                  <a:schemeClr val="accent1"/>
                </a:solidFill>
              </a:rPr>
              <a:t>Sync</a:t>
            </a:r>
            <a:r>
              <a:rPr lang="zh-CN" altLang="en-US" b="1" dirty="0">
                <a:solidFill>
                  <a:schemeClr val="accent1"/>
                </a:solidFill>
              </a:rPr>
              <a:t>的使用方法</a:t>
            </a:r>
            <a:endParaRPr lang="zh-CN" altLang="en-US" b="1" dirty="0">
              <a:solidFill>
                <a:schemeClr val="accent1"/>
              </a:solidFill>
            </a:endParaRPr>
          </a:p>
          <a:p>
            <a:pPr marL="285750" indent="-285750" algn="l">
              <a:buFont typeface="Wingdings" panose="05000000000000000000" pitchFamily="2" charset="2"/>
              <a:buChar char="u"/>
            </a:pPr>
            <a:endParaRPr lang="en-US" altLang="zh-CN" b="1" dirty="0">
              <a:solidFill>
                <a:schemeClr val="accent1"/>
              </a:solidFill>
            </a:endParaRPr>
          </a:p>
          <a:p>
            <a:pPr marL="285750" indent="-285750" algn="l">
              <a:buFont typeface="Wingdings" panose="05000000000000000000" pitchFamily="2" charset="2"/>
              <a:buChar char="u"/>
            </a:pPr>
            <a:r>
              <a:rPr lang="en-US" altLang="zh-CN" b="1" dirty="0">
                <a:solidFill>
                  <a:schemeClr val="accent1"/>
                </a:solidFill>
              </a:rPr>
              <a:t>Sync</a:t>
            </a:r>
            <a:r>
              <a:rPr lang="zh-CN" altLang="en-US" b="1" dirty="0">
                <a:solidFill>
                  <a:schemeClr val="accent1"/>
                </a:solidFill>
              </a:rPr>
              <a:t>的特性</a:t>
            </a:r>
            <a:endParaRPr lang="en-US" altLang="zh-CN" b="1" dirty="0">
              <a:solidFill>
                <a:schemeClr val="accent1"/>
              </a:solidFill>
            </a:endParaRPr>
          </a:p>
          <a:p>
            <a:pPr marL="285750" indent="-285750" algn="l">
              <a:buFont typeface="Wingdings" panose="05000000000000000000" pitchFamily="2" charset="2"/>
              <a:buChar char="u"/>
            </a:pPr>
            <a:endParaRPr lang="en-US" altLang="zh-CN" b="1" dirty="0">
              <a:solidFill>
                <a:schemeClr val="accent1"/>
              </a:solidFill>
            </a:endParaRPr>
          </a:p>
          <a:p>
            <a:pPr marL="285750" indent="-285750" algn="l">
              <a:buFont typeface="Wingdings" panose="05000000000000000000" pitchFamily="2" charset="2"/>
              <a:buChar char="u"/>
            </a:pPr>
            <a:r>
              <a:rPr lang="en-US" b="1" dirty="0">
                <a:solidFill>
                  <a:schemeClr val="accent1"/>
                </a:solidFill>
              </a:rPr>
              <a:t>Sync</a:t>
            </a:r>
            <a:r>
              <a:rPr lang="zh-CN" altLang="en-US" b="1" dirty="0">
                <a:solidFill>
                  <a:schemeClr val="accent1"/>
                </a:solidFill>
              </a:rPr>
              <a:t>锁升级</a:t>
            </a:r>
            <a:r>
              <a:rPr lang="en-US" altLang="zh-CN" b="1" dirty="0">
                <a:solidFill>
                  <a:schemeClr val="accent1"/>
                </a:solidFill>
              </a:rPr>
              <a:t> - </a:t>
            </a:r>
            <a:r>
              <a:rPr lang="zh-CN" altLang="en-US" b="1" dirty="0">
                <a:solidFill>
                  <a:schemeClr val="accent1"/>
                </a:solidFill>
              </a:rPr>
              <a:t>偏向锁</a:t>
            </a:r>
            <a:endParaRPr lang="zh-CN" altLang="en-US" b="1" dirty="0">
              <a:solidFill>
                <a:schemeClr val="accent1"/>
              </a:solidFill>
            </a:endParaRPr>
          </a:p>
          <a:p>
            <a:pPr marL="285750" indent="-285750" algn="l">
              <a:buFont typeface="Wingdings" panose="05000000000000000000" pitchFamily="2" charset="2"/>
              <a:buChar char="u"/>
            </a:pPr>
            <a:endParaRPr lang="zh-CN" altLang="en-US" b="1" dirty="0">
              <a:solidFill>
                <a:schemeClr val="accent1"/>
              </a:solidFill>
            </a:endParaRPr>
          </a:p>
          <a:p>
            <a:pPr marL="285750" indent="-285750" algn="l">
              <a:buFont typeface="Wingdings" panose="05000000000000000000" pitchFamily="2" charset="2"/>
              <a:buChar char="u"/>
            </a:pPr>
            <a:r>
              <a:rPr lang="en-US" b="1" dirty="0">
                <a:solidFill>
                  <a:schemeClr val="accent1"/>
                </a:solidFill>
                <a:sym typeface="+mn-ea"/>
              </a:rPr>
              <a:t>Sync</a:t>
            </a:r>
            <a:r>
              <a:rPr lang="zh-CN" altLang="en-US" b="1" dirty="0">
                <a:solidFill>
                  <a:schemeClr val="accent1"/>
                </a:solidFill>
                <a:sym typeface="+mn-ea"/>
              </a:rPr>
              <a:t>锁升级</a:t>
            </a:r>
            <a:r>
              <a:rPr lang="en-US" altLang="zh-CN" b="1" dirty="0">
                <a:solidFill>
                  <a:schemeClr val="accent1"/>
                </a:solidFill>
                <a:sym typeface="+mn-ea"/>
              </a:rPr>
              <a:t> - </a:t>
            </a:r>
            <a:r>
              <a:rPr lang="zh-CN" altLang="en-US" b="1" dirty="0">
                <a:solidFill>
                  <a:schemeClr val="accent1"/>
                </a:solidFill>
                <a:sym typeface="+mn-ea"/>
              </a:rPr>
              <a:t>偏向锁</a:t>
            </a:r>
            <a:r>
              <a:rPr lang="en-US" altLang="zh-CN" b="1" dirty="0">
                <a:solidFill>
                  <a:schemeClr val="accent1"/>
                </a:solidFill>
                <a:sym typeface="+mn-ea"/>
              </a:rPr>
              <a:t> - </a:t>
            </a:r>
            <a:r>
              <a:rPr lang="zh-CN" altLang="en-US" b="1" dirty="0">
                <a:solidFill>
                  <a:schemeClr val="accent1"/>
                </a:solidFill>
                <a:sym typeface="+mn-ea"/>
              </a:rPr>
              <a:t>批量重偏向</a:t>
            </a:r>
            <a:endParaRPr lang="zh-CN" altLang="en-US" b="1" dirty="0">
              <a:solidFill>
                <a:schemeClr val="accent1"/>
              </a:solidFill>
              <a:sym typeface="+mn-ea"/>
            </a:endParaRPr>
          </a:p>
          <a:p>
            <a:pPr indent="0" algn="l">
              <a:buFont typeface="Wingdings" panose="05000000000000000000" pitchFamily="2" charset="2"/>
              <a:buNone/>
            </a:pPr>
            <a:r>
              <a:rPr lang="en-US" altLang="zh-CN" b="1" dirty="0">
                <a:solidFill>
                  <a:schemeClr val="accent1"/>
                </a:solidFill>
              </a:rPr>
              <a:t>     </a:t>
            </a:r>
            <a:r>
              <a:rPr lang="zh-CN" altLang="en-US" b="1" dirty="0">
                <a:solidFill>
                  <a:schemeClr val="accent1"/>
                </a:solidFill>
              </a:rPr>
              <a:t>和批量撤销</a:t>
            </a:r>
            <a:endParaRPr lang="zh-CN" altLang="en-US" b="1" dirty="0">
              <a:solidFill>
                <a:schemeClr val="accent1"/>
              </a:solidFill>
            </a:endParaRPr>
          </a:p>
          <a:p>
            <a:pPr marL="285750" indent="-285750" algn="l">
              <a:buFont typeface="Wingdings" panose="05000000000000000000" pitchFamily="2" charset="2"/>
              <a:buChar char="u"/>
            </a:pPr>
            <a:endParaRPr lang="zh-CN" altLang="en-US" b="1" dirty="0">
              <a:solidFill>
                <a:schemeClr val="accent1"/>
              </a:solidFill>
            </a:endParaRPr>
          </a:p>
          <a:p>
            <a:pPr marL="285750" indent="-285750" algn="l">
              <a:buFont typeface="Wingdings" panose="05000000000000000000" pitchFamily="2" charset="2"/>
              <a:buChar char="u"/>
            </a:pPr>
            <a:r>
              <a:rPr lang="en-US" b="1" dirty="0">
                <a:solidFill>
                  <a:schemeClr val="accent1"/>
                </a:solidFill>
                <a:sym typeface="+mn-ea"/>
              </a:rPr>
              <a:t>Sync</a:t>
            </a:r>
            <a:r>
              <a:rPr lang="zh-CN" altLang="en-US" b="1" dirty="0">
                <a:solidFill>
                  <a:schemeClr val="accent1"/>
                </a:solidFill>
                <a:sym typeface="+mn-ea"/>
              </a:rPr>
              <a:t>锁升级</a:t>
            </a:r>
            <a:r>
              <a:rPr lang="en-US" altLang="zh-CN" b="1" dirty="0">
                <a:solidFill>
                  <a:schemeClr val="accent1"/>
                </a:solidFill>
                <a:sym typeface="+mn-ea"/>
              </a:rPr>
              <a:t> - </a:t>
            </a:r>
            <a:r>
              <a:rPr lang="zh-CN" altLang="en-US" b="1" dirty="0">
                <a:solidFill>
                  <a:schemeClr val="accent1"/>
                </a:solidFill>
                <a:sym typeface="+mn-ea"/>
              </a:rPr>
              <a:t>偏向锁的撤销流程</a:t>
            </a:r>
            <a:endParaRPr lang="zh-CN" altLang="en-US" b="1" dirty="0">
              <a:solidFill>
                <a:schemeClr val="accent1"/>
              </a:solidFill>
            </a:endParaRPr>
          </a:p>
          <a:p>
            <a:pPr marL="285750" indent="-285750" algn="l">
              <a:buFont typeface="Wingdings" panose="05000000000000000000" pitchFamily="2" charset="2"/>
              <a:buChar char="u"/>
            </a:pPr>
            <a:endParaRPr lang="zh-CN" altLang="en-US" b="1" dirty="0">
              <a:solidFill>
                <a:schemeClr val="accent1"/>
              </a:solidFill>
            </a:endParaRPr>
          </a:p>
          <a:p>
            <a:pPr marL="285750" indent="-285750" algn="l">
              <a:buFont typeface="Wingdings" panose="05000000000000000000" pitchFamily="2" charset="2"/>
              <a:buChar char="u"/>
            </a:pPr>
            <a:r>
              <a:rPr lang="en-US" b="1" dirty="0">
                <a:solidFill>
                  <a:schemeClr val="accent1"/>
                </a:solidFill>
                <a:sym typeface="+mn-ea"/>
              </a:rPr>
              <a:t>Sync</a:t>
            </a:r>
            <a:r>
              <a:rPr lang="zh-CN" altLang="en-US" b="1" dirty="0">
                <a:solidFill>
                  <a:schemeClr val="accent1"/>
                </a:solidFill>
                <a:sym typeface="+mn-ea"/>
              </a:rPr>
              <a:t>锁升级</a:t>
            </a:r>
            <a:r>
              <a:rPr lang="en-US" altLang="zh-CN" b="1" dirty="0">
                <a:solidFill>
                  <a:schemeClr val="accent1"/>
                </a:solidFill>
                <a:sym typeface="+mn-ea"/>
              </a:rPr>
              <a:t> - </a:t>
            </a:r>
            <a:r>
              <a:rPr lang="zh-CN" altLang="en-US" b="1" dirty="0">
                <a:solidFill>
                  <a:schemeClr val="accent1"/>
                </a:solidFill>
                <a:sym typeface="+mn-ea"/>
              </a:rPr>
              <a:t>轻量级锁</a:t>
            </a:r>
            <a:endParaRPr lang="zh-CN" altLang="en-US" b="1" dirty="0">
              <a:solidFill>
                <a:schemeClr val="accent1"/>
              </a:solidFill>
            </a:endParaRPr>
          </a:p>
          <a:p>
            <a:pPr indent="0" algn="l">
              <a:buFont typeface="Wingdings" panose="05000000000000000000" pitchFamily="2" charset="2"/>
              <a:buNone/>
            </a:pPr>
            <a:endParaRPr lang="en-US" altLang="zh-CN" b="1" dirty="0">
              <a:solidFill>
                <a:schemeClr val="accent1"/>
              </a:solidFill>
            </a:endParaRPr>
          </a:p>
          <a:p>
            <a:pPr marL="285750" indent="-285750" algn="l">
              <a:buFont typeface="Wingdings" panose="05000000000000000000" pitchFamily="2" charset="2"/>
              <a:buChar char="u"/>
            </a:pPr>
            <a:r>
              <a:rPr lang="en-US" b="1" dirty="0">
                <a:solidFill>
                  <a:schemeClr val="accent1"/>
                </a:solidFill>
                <a:sym typeface="+mn-ea"/>
              </a:rPr>
              <a:t>Sync</a:t>
            </a:r>
            <a:r>
              <a:rPr lang="zh-CN" altLang="en-US" b="1" dirty="0">
                <a:solidFill>
                  <a:schemeClr val="accent1"/>
                </a:solidFill>
                <a:sym typeface="+mn-ea"/>
              </a:rPr>
              <a:t>锁升级</a:t>
            </a:r>
            <a:r>
              <a:rPr lang="en-US" altLang="zh-CN" b="1" dirty="0">
                <a:solidFill>
                  <a:schemeClr val="accent1"/>
                </a:solidFill>
                <a:sym typeface="+mn-ea"/>
              </a:rPr>
              <a:t> - </a:t>
            </a:r>
            <a:r>
              <a:rPr lang="zh-CN" altLang="en-US" b="1" dirty="0">
                <a:solidFill>
                  <a:schemeClr val="accent1"/>
                </a:solidFill>
                <a:sym typeface="+mn-ea"/>
              </a:rPr>
              <a:t>重量级锁</a:t>
            </a:r>
            <a:endParaRPr lang="zh-CN" altLang="en-US" b="1" dirty="0">
              <a:solidFill>
                <a:schemeClr val="accent1"/>
              </a:solidFill>
              <a:sym typeface="+mn-ea"/>
            </a:endParaRPr>
          </a:p>
          <a:p>
            <a:pPr marL="285750" indent="-285750" algn="l">
              <a:buFont typeface="Wingdings" panose="05000000000000000000" pitchFamily="2" charset="2"/>
              <a:buChar char="u"/>
            </a:pPr>
            <a:endParaRPr lang="zh-CN" altLang="en-US" b="1" dirty="0">
              <a:solidFill>
                <a:schemeClr val="accent1"/>
              </a:solidFill>
              <a:sym typeface="+mn-ea"/>
            </a:endParaRPr>
          </a:p>
          <a:p>
            <a:pPr marL="285750" indent="-285750" algn="l">
              <a:buFont typeface="Wingdings" panose="05000000000000000000" pitchFamily="2" charset="2"/>
              <a:buChar char="u"/>
            </a:pPr>
            <a:r>
              <a:rPr lang="en-US" altLang="zh-CN" b="1" dirty="0">
                <a:solidFill>
                  <a:schemeClr val="accent1"/>
                </a:solidFill>
                <a:sym typeface="+mn-ea"/>
              </a:rPr>
              <a:t>Markword </a:t>
            </a:r>
            <a:r>
              <a:rPr lang="zh-CN" altLang="en-US" b="1" dirty="0">
                <a:solidFill>
                  <a:schemeClr val="accent1"/>
                </a:solidFill>
                <a:sym typeface="+mn-ea"/>
              </a:rPr>
              <a:t>对象头变化过程</a:t>
            </a:r>
            <a:endParaRPr lang="zh-CN" altLang="en-US" b="1" dirty="0">
              <a:solidFill>
                <a:schemeClr val="accent1"/>
              </a:solidFill>
              <a:sym typeface="+mn-ea"/>
            </a:endParaRPr>
          </a:p>
          <a:p>
            <a:pPr indent="0" algn="l">
              <a:buFont typeface="Wingdings" panose="05000000000000000000" pitchFamily="2" charset="2"/>
              <a:buNone/>
            </a:pPr>
            <a:endParaRPr lang="en-US" altLang="zh-CN" b="1" dirty="0">
              <a:solidFill>
                <a:schemeClr val="accent1"/>
              </a:solidFill>
            </a:endParaRPr>
          </a:p>
          <a:p>
            <a:pPr marL="285750" indent="-285750" algn="l">
              <a:buFont typeface="Wingdings" panose="05000000000000000000" pitchFamily="2" charset="2"/>
              <a:buChar char="u"/>
            </a:pPr>
            <a:r>
              <a:rPr lang="en-US" altLang="zh-CN" b="1" dirty="0">
                <a:solidFill>
                  <a:schemeClr val="accent1"/>
                </a:solidFill>
              </a:rPr>
              <a:t>ObjectMonitor </a:t>
            </a:r>
            <a:r>
              <a:rPr lang="zh-CN" altLang="en-US" b="1" dirty="0">
                <a:solidFill>
                  <a:schemeClr val="accent1"/>
                </a:solidFill>
              </a:rPr>
              <a:t>三队列解读</a:t>
            </a:r>
            <a:endParaRPr lang="zh-CN" altLang="en-US" b="1" dirty="0">
              <a:solidFill>
                <a:schemeClr val="accent1"/>
              </a:solidFill>
            </a:endParaRPr>
          </a:p>
          <a:p>
            <a:pPr marL="285750" indent="-285750" algn="l">
              <a:buFont typeface="Wingdings" panose="05000000000000000000" pitchFamily="2" charset="2"/>
              <a:buChar char="u"/>
            </a:pPr>
            <a:endParaRPr lang="zh-CN" altLang="en-US" b="1" dirty="0"/>
          </a:p>
          <a:p>
            <a:pPr marL="285750" indent="-285750" algn="l">
              <a:buFont typeface="Wingdings" panose="05000000000000000000" pitchFamily="2" charset="2"/>
              <a:buChar char="u"/>
            </a:pPr>
            <a:r>
              <a:rPr lang="zh-CN" altLang="en-US" b="1" dirty="0">
                <a:solidFill>
                  <a:schemeClr val="accent1"/>
                </a:solidFill>
              </a:rPr>
              <a:t>用户态-内核态</a:t>
            </a:r>
            <a:endParaRPr lang="zh-CN" altLang="en-US" b="1" dirty="0">
              <a:solidFill>
                <a:schemeClr val="accent1"/>
              </a:solidFill>
            </a:endParaRPr>
          </a:p>
        </p:txBody>
      </p:sp>
      <p:pic>
        <p:nvPicPr>
          <p:cNvPr id="100" name="图片 99"/>
          <p:cNvPicPr/>
          <p:nvPr/>
        </p:nvPicPr>
        <p:blipFill>
          <a:blip r:embed="rId1"/>
          <a:stretch>
            <a:fillRect/>
          </a:stretch>
        </p:blipFill>
        <p:spPr>
          <a:xfrm>
            <a:off x="4564380" y="124460"/>
            <a:ext cx="7437120" cy="66090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Synchronized</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 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439356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Synchronized </a:t>
            </a:r>
            <a:r>
              <a:rPr lang="zh-CN" altLang="en-US" sz="2400" b="1" dirty="0">
                <a:solidFill>
                  <a:srgbClr val="002060"/>
                </a:solidFill>
                <a:latin typeface="微软雅黑" panose="020B0503020204020204" pitchFamily="34" charset="-122"/>
                <a:ea typeface="微软雅黑" panose="020B0503020204020204" pitchFamily="34" charset="-122"/>
              </a:rPr>
              <a:t>的使用方式</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03985" y="1953895"/>
            <a:ext cx="10282555" cy="922020"/>
          </a:xfrm>
          <a:prstGeom prst="rect">
            <a:avLst/>
          </a:prstGeom>
          <a:noFill/>
        </p:spPr>
        <p:txBody>
          <a:bodyPr wrap="square" rtlCol="0">
            <a:spAutoFit/>
          </a:bodyPr>
          <a:p>
            <a:r>
              <a:rPr lang="zh-CN" altLang="en-US"/>
              <a:t>示例代码：</a:t>
            </a:r>
            <a:r>
              <a:rPr lang="en-US" altLang="zh-CN"/>
              <a:t>SyncUsingWay.java  </a:t>
            </a:r>
            <a:r>
              <a:rPr lang="zh-CN" altLang="en-US"/>
              <a:t>（</a:t>
            </a:r>
            <a:r>
              <a:rPr lang="zh-CN" altLang="en-US" b="1">
                <a:highlight>
                  <a:srgbClr val="FFFF00"/>
                </a:highlight>
              </a:rPr>
              <a:t>通过</a:t>
            </a:r>
            <a:r>
              <a:rPr lang="en-US" altLang="zh-CN" b="1">
                <a:highlight>
                  <a:srgbClr val="FFFF00"/>
                </a:highlight>
              </a:rPr>
              <a:t> javap -v </a:t>
            </a:r>
            <a:r>
              <a:rPr lang="zh-CN" altLang="en-US" b="1">
                <a:highlight>
                  <a:srgbClr val="FFFF00"/>
                </a:highlight>
              </a:rPr>
              <a:t>深入查看</a:t>
            </a:r>
            <a:r>
              <a:rPr lang="zh-CN" altLang="en-US"/>
              <a:t>）</a:t>
            </a:r>
            <a:endParaRPr lang="en-US" altLang="zh-CN"/>
          </a:p>
          <a:p>
            <a:endParaRPr lang="en-US" altLang="zh-CN"/>
          </a:p>
          <a:p>
            <a:r>
              <a:rPr lang="en-US" altLang="zh-CN"/>
              <a:t>	</a:t>
            </a:r>
            <a:r>
              <a:rPr lang="zh-CN" altLang="en-US"/>
              <a:t>普通方法；</a:t>
            </a:r>
            <a:r>
              <a:rPr lang="en-US" altLang="zh-CN"/>
              <a:t> </a:t>
            </a:r>
            <a:r>
              <a:rPr lang="zh-CN" altLang="en-US"/>
              <a:t>静态方法；</a:t>
            </a:r>
            <a:r>
              <a:rPr lang="en-US" altLang="zh-CN"/>
              <a:t> </a:t>
            </a:r>
            <a:r>
              <a:rPr lang="zh-CN" altLang="en-US"/>
              <a:t>同步代码块。</a:t>
            </a:r>
            <a:endParaRPr lang="zh-CN" altLang="en-US"/>
          </a:p>
        </p:txBody>
      </p:sp>
      <p:pic>
        <p:nvPicPr>
          <p:cNvPr id="7" name="图片 6"/>
          <p:cNvPicPr>
            <a:picLocks noChangeAspect="1"/>
          </p:cNvPicPr>
          <p:nvPr/>
        </p:nvPicPr>
        <p:blipFill>
          <a:blip r:embed="rId2"/>
          <a:stretch>
            <a:fillRect/>
          </a:stretch>
        </p:blipFill>
        <p:spPr>
          <a:xfrm>
            <a:off x="1260475" y="3112770"/>
            <a:ext cx="10568940" cy="3352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Synchronized</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 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846820"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Synchronized </a:t>
            </a:r>
            <a:r>
              <a:rPr lang="zh-CN" altLang="en-US" sz="2400" b="1" dirty="0">
                <a:solidFill>
                  <a:srgbClr val="002060"/>
                </a:solidFill>
                <a:latin typeface="微软雅黑" panose="020B0503020204020204" pitchFamily="34" charset="-122"/>
                <a:ea typeface="微软雅黑" panose="020B0503020204020204" pitchFamily="34" charset="-122"/>
              </a:rPr>
              <a:t>的特性</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69340" y="1851025"/>
            <a:ext cx="10350500" cy="2861310"/>
          </a:xfrm>
          <a:prstGeom prst="rect">
            <a:avLst/>
          </a:prstGeom>
          <a:noFill/>
        </p:spPr>
        <p:txBody>
          <a:bodyPr wrap="square" rtlCol="0" anchor="t">
            <a:spAutoFit/>
          </a:bodyPr>
          <a:p>
            <a:r>
              <a:rPr lang="en-US" altLang="zh-CN" b="1"/>
              <a:t>1. </a:t>
            </a:r>
            <a:r>
              <a:rPr lang="zh-CN" altLang="en-US" b="1"/>
              <a:t>有序性</a:t>
            </a:r>
            <a:r>
              <a:rPr lang="en-US" altLang="zh-CN" b="1"/>
              <a:t> </a:t>
            </a:r>
            <a:r>
              <a:rPr lang="zh-CN" altLang="en-US" b="1"/>
              <a:t>（读读、读写、写读、写写</a:t>
            </a:r>
            <a:r>
              <a:rPr lang="en-US" altLang="zh-CN" b="1"/>
              <a:t> </a:t>
            </a:r>
            <a:r>
              <a:rPr lang="zh-CN" altLang="en-US" b="1"/>
              <a:t>互斥）</a:t>
            </a:r>
            <a:endParaRPr lang="zh-CN" altLang="en-US" b="1"/>
          </a:p>
          <a:p>
            <a:endParaRPr lang="zh-CN" altLang="en-US" b="1"/>
          </a:p>
          <a:p>
            <a:r>
              <a:rPr lang="en-US" altLang="zh-CN" b="1"/>
              <a:t>2. </a:t>
            </a:r>
            <a:r>
              <a:rPr lang="zh-CN" altLang="en-US" b="1"/>
              <a:t>可见性</a:t>
            </a:r>
            <a:r>
              <a:rPr lang="en-US" altLang="zh-CN" b="1"/>
              <a:t> </a:t>
            </a:r>
            <a:r>
              <a:rPr lang="zh-CN" altLang="en-US" b="1"/>
              <a:t>（可见性是指多个线程访问⼀个资源时，该资源的状态、值信息等对于其他线程都是可见的。 synchronized和volatile都具有可见性，其中synchronized对⼀个类或对象加锁时，⼀个线程如果要访问该类或对象必须先获得它的锁，⽽这个锁的状态对于其他任何线程都是可见的，并且在释放锁之前会将对变量的修改刷新到共享内存当中，保证资源变量的可见性。）</a:t>
            </a:r>
            <a:endParaRPr lang="zh-CN" altLang="en-US" b="1"/>
          </a:p>
          <a:p>
            <a:endParaRPr lang="zh-CN" altLang="en-US" b="1"/>
          </a:p>
          <a:p>
            <a:r>
              <a:rPr lang="en-US" altLang="zh-CN" b="1"/>
              <a:t>3. </a:t>
            </a:r>
            <a:r>
              <a:rPr lang="zh-CN" altLang="en-US" b="1"/>
              <a:t>原子性</a:t>
            </a:r>
            <a:r>
              <a:rPr lang="en-US" altLang="zh-CN" b="1"/>
              <a:t> (</a:t>
            </a:r>
            <a:r>
              <a:rPr lang="zh-CN" altLang="en-US" b="1"/>
              <a:t>本质上是线程互斥保证的原子性</a:t>
            </a:r>
            <a:r>
              <a:rPr lang="en-US" altLang="zh-CN" b="1"/>
              <a:t>)</a:t>
            </a:r>
            <a:endParaRPr lang="zh-CN" altLang="en-US" b="1"/>
          </a:p>
          <a:p>
            <a:endParaRPr lang="zh-CN" altLang="en-US" b="1"/>
          </a:p>
          <a:p>
            <a:r>
              <a:rPr lang="en-US" altLang="zh-CN" b="1"/>
              <a:t>4. </a:t>
            </a:r>
            <a:r>
              <a:rPr lang="zh-CN" altLang="en-US" b="1"/>
              <a:t>可重入性</a:t>
            </a:r>
            <a:r>
              <a:rPr lang="en-US" altLang="zh-CN" b="1"/>
              <a:t> </a:t>
            </a:r>
            <a:r>
              <a:rPr lang="zh-CN" altLang="en-US" b="1"/>
              <a:t>（代码示例</a:t>
            </a:r>
            <a:r>
              <a:rPr lang="en-US" altLang="zh-CN" b="1"/>
              <a:t> ThreadReIn.java</a:t>
            </a:r>
            <a:r>
              <a:rPr lang="zh-CN" altLang="en-US" b="1"/>
              <a:t>）</a:t>
            </a:r>
            <a:endParaRPr lang="zh-CN" altLang="en-US" b="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Synchronized</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 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Synchronized </a:t>
            </a:r>
            <a:r>
              <a:rPr lang="zh-CN" altLang="en-US" sz="2400" b="1" dirty="0">
                <a:solidFill>
                  <a:srgbClr val="002060"/>
                </a:solidFill>
                <a:latin typeface="微软雅黑" panose="020B0503020204020204" pitchFamily="34" charset="-122"/>
                <a:ea typeface="微软雅黑" panose="020B0503020204020204" pitchFamily="34" charset="-122"/>
              </a:rPr>
              <a:t>锁升级</a:t>
            </a:r>
            <a:r>
              <a:rPr lang="en-US" altLang="zh-CN" sz="2400" b="1" dirty="0">
                <a:solidFill>
                  <a:srgbClr val="002060"/>
                </a:solidFill>
                <a:latin typeface="微软雅黑" panose="020B0503020204020204" pitchFamily="34" charset="-122"/>
                <a:ea typeface="微软雅黑" panose="020B0503020204020204" pitchFamily="34" charset="-122"/>
              </a:rPr>
              <a:t> - Mark Word </a:t>
            </a:r>
            <a:r>
              <a:rPr lang="zh-CN" altLang="en-US" sz="2400" b="1" dirty="0">
                <a:solidFill>
                  <a:srgbClr val="002060"/>
                </a:solidFill>
                <a:latin typeface="微软雅黑" panose="020B0503020204020204" pitchFamily="34" charset="-122"/>
                <a:ea typeface="微软雅黑" panose="020B0503020204020204" pitchFamily="34" charset="-122"/>
              </a:rPr>
              <a:t>（</a:t>
            </a:r>
            <a:r>
              <a:rPr lang="en-US" altLang="zh-CN" sz="2400" b="1" dirty="0">
                <a:solidFill>
                  <a:srgbClr val="002060"/>
                </a:solidFill>
                <a:latin typeface="微软雅黑" panose="020B0503020204020204" pitchFamily="34" charset="-122"/>
                <a:ea typeface="微软雅黑" panose="020B0503020204020204" pitchFamily="34" charset="-122"/>
              </a:rPr>
              <a:t>32 </a:t>
            </a:r>
            <a:r>
              <a:rPr lang="zh-CN" altLang="en-US" sz="2400" b="1" dirty="0">
                <a:solidFill>
                  <a:srgbClr val="002060"/>
                </a:solidFill>
                <a:latin typeface="微软雅黑" panose="020B0503020204020204" pitchFamily="34" charset="-122"/>
                <a:ea typeface="微软雅黑" panose="020B0503020204020204" pitchFamily="34" charset="-122"/>
              </a:rPr>
              <a:t>位虚拟机）</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310640" y="2139315"/>
            <a:ext cx="9570720" cy="739140"/>
          </a:xfrm>
          <a:prstGeom prst="rect">
            <a:avLst/>
          </a:prstGeom>
        </p:spPr>
      </p:pic>
      <p:pic>
        <p:nvPicPr>
          <p:cNvPr id="7" name="图片 6"/>
          <p:cNvPicPr>
            <a:picLocks noChangeAspect="1"/>
          </p:cNvPicPr>
          <p:nvPr/>
        </p:nvPicPr>
        <p:blipFill>
          <a:blip r:embed="rId3"/>
          <a:stretch>
            <a:fillRect/>
          </a:stretch>
        </p:blipFill>
        <p:spPr>
          <a:xfrm>
            <a:off x="1296670" y="3449320"/>
            <a:ext cx="9593580" cy="19507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Synchronized</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 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Synchronized </a:t>
            </a:r>
            <a:r>
              <a:rPr lang="zh-CN" altLang="en-US" sz="2400" b="1" dirty="0">
                <a:solidFill>
                  <a:srgbClr val="002060"/>
                </a:solidFill>
                <a:latin typeface="微软雅黑" panose="020B0503020204020204" pitchFamily="34" charset="-122"/>
                <a:ea typeface="微软雅黑" panose="020B0503020204020204" pitchFamily="34" charset="-122"/>
              </a:rPr>
              <a:t>锁升级</a:t>
            </a:r>
            <a:r>
              <a:rPr lang="en-US" altLang="zh-CN" sz="2400" b="1" dirty="0">
                <a:solidFill>
                  <a:srgbClr val="002060"/>
                </a:solidFill>
                <a:latin typeface="微软雅黑" panose="020B0503020204020204" pitchFamily="34" charset="-122"/>
                <a:ea typeface="微软雅黑" panose="020B0503020204020204" pitchFamily="34" charset="-122"/>
              </a:rPr>
              <a:t> - </a:t>
            </a:r>
            <a:r>
              <a:rPr lang="zh-CN" altLang="en-US" sz="2400" b="1" dirty="0">
                <a:solidFill>
                  <a:srgbClr val="002060"/>
                </a:solidFill>
                <a:latin typeface="微软雅黑" panose="020B0503020204020204" pitchFamily="34" charset="-122"/>
                <a:ea typeface="微软雅黑" panose="020B0503020204020204" pitchFamily="34" charset="-122"/>
              </a:rPr>
              <a:t>偏向锁</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41730" y="1894205"/>
            <a:ext cx="10574020" cy="3138170"/>
          </a:xfrm>
          <a:prstGeom prst="rect">
            <a:avLst/>
          </a:prstGeom>
          <a:noFill/>
        </p:spPr>
        <p:txBody>
          <a:bodyPr wrap="square" rtlCol="0">
            <a:spAutoFit/>
          </a:bodyPr>
          <a:p>
            <a:r>
              <a:rPr lang="zh-CN" altLang="en-US"/>
              <a:t>偏向锁使用的前提：</a:t>
            </a:r>
            <a:endParaRPr lang="zh-CN" altLang="en-US"/>
          </a:p>
          <a:p>
            <a:endParaRPr lang="zh-CN" altLang="en-US"/>
          </a:p>
          <a:p>
            <a:r>
              <a:rPr lang="en-US" altLang="zh-CN"/>
              <a:t>1. </a:t>
            </a:r>
            <a:r>
              <a:rPr lang="zh-CN" altLang="en-US"/>
              <a:t>至少</a:t>
            </a:r>
            <a:r>
              <a:rPr lang="en-US" altLang="zh-CN"/>
              <a:t>JDK1.6 </a:t>
            </a:r>
            <a:r>
              <a:rPr lang="zh-CN" altLang="en-US"/>
              <a:t>版本且开启了偏向锁配置。</a:t>
            </a:r>
            <a:endParaRPr lang="zh-CN" altLang="en-US"/>
          </a:p>
          <a:p>
            <a:r>
              <a:rPr lang="en-US" altLang="zh-CN"/>
              <a:t>	</a:t>
            </a:r>
            <a:r>
              <a:rPr lang="zh-CN" altLang="en-US"/>
              <a:t>偏向锁在Java 6和Java 7里是默认启用的，但是它在应用程序启动几秒钟之后才激活，如有必要可以使用JVM参数来关闭延迟：-XX:BiasedLockingStartupDelay=0。如果你确定应用程序里所有的锁通常情况下处于竞争状态，可以通过JVM参数关闭偏向锁：-XX:-UseBiasedLocking=false，那么程序默认会进入轻量级锁状态。</a:t>
            </a:r>
            <a:endParaRPr lang="zh-CN" altLang="en-US"/>
          </a:p>
          <a:p>
            <a:endParaRPr lang="zh-CN" altLang="en-US"/>
          </a:p>
          <a:p>
            <a:r>
              <a:rPr lang="en-US" altLang="zh-CN"/>
              <a:t>2. </a:t>
            </a:r>
            <a:r>
              <a:rPr lang="zh-CN" altLang="en-US"/>
              <a:t>被加锁的对象，没有真正、或者隐式的调用父类</a:t>
            </a:r>
            <a:r>
              <a:rPr lang="en-US" altLang="zh-CN"/>
              <a:t> Object </a:t>
            </a:r>
            <a:r>
              <a:rPr lang="zh-CN" altLang="en-US"/>
              <a:t>里边的</a:t>
            </a:r>
            <a:r>
              <a:rPr lang="en-US" altLang="zh-CN"/>
              <a:t>hashcode</a:t>
            </a:r>
            <a:r>
              <a:rPr lang="zh-CN" altLang="en-US"/>
              <a:t>方法。</a:t>
            </a:r>
            <a:endParaRPr lang="zh-CN" altLang="en-US"/>
          </a:p>
          <a:p>
            <a:endParaRPr lang="en-US" altLang="zh-CN"/>
          </a:p>
          <a:p>
            <a:r>
              <a:rPr lang="zh-CN" altLang="en-US"/>
              <a:t>代码示例：</a:t>
            </a:r>
            <a:r>
              <a:rPr lang="en-US" altLang="zh-CN"/>
              <a:t> SyncLockFlag.java</a:t>
            </a:r>
            <a:endParaRPr lang="en-US" altLang="zh-CN"/>
          </a:p>
        </p:txBody>
      </p:sp>
      <p:sp>
        <p:nvSpPr>
          <p:cNvPr id="6" name="文本框 5"/>
          <p:cNvSpPr txBox="1"/>
          <p:nvPr/>
        </p:nvSpPr>
        <p:spPr>
          <a:xfrm>
            <a:off x="892810" y="5118100"/>
            <a:ext cx="11120120" cy="1476375"/>
          </a:xfrm>
          <a:prstGeom prst="rect">
            <a:avLst/>
          </a:prstGeom>
          <a:noFill/>
        </p:spPr>
        <p:txBody>
          <a:bodyPr wrap="square" rtlCol="0" anchor="t">
            <a:spAutoFit/>
          </a:bodyPr>
          <a:p>
            <a:r>
              <a:rPr lang="zh-CN" altLang="en-US"/>
              <a:t>为了让线程获得锁的代价更低而引入了偏向锁。当一个线程访问同步块并获取锁时，会在对象头和栈帧中的锁记录里存储锁偏向的线程ID，以后该线程在进入和退出同步块时不需要进行CAS操作来加锁和解锁，只需简单地测试一下对象头的Mark Word里是否存储着指向当前线程的偏向锁。如果测试成功，表示线程已经获得了锁。如果测试失败，则需要再测试一下Mark Word中偏向锁的标识是否设置成1（表示当前是偏向锁）：如果没有设置，则使用CAS竞争锁；如果设置了，则尝试使用CAS将对象头的偏向锁指向当前线程。</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Synchronized</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 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Synchronized </a:t>
            </a:r>
            <a:r>
              <a:rPr lang="zh-CN" altLang="en-US" sz="2400" b="1" dirty="0">
                <a:solidFill>
                  <a:srgbClr val="002060"/>
                </a:solidFill>
                <a:latin typeface="微软雅黑" panose="020B0503020204020204" pitchFamily="34" charset="-122"/>
                <a:ea typeface="微软雅黑" panose="020B0503020204020204" pitchFamily="34" charset="-122"/>
              </a:rPr>
              <a:t>锁升级</a:t>
            </a:r>
            <a:r>
              <a:rPr lang="en-US" altLang="zh-CN" sz="2400" b="1" dirty="0">
                <a:solidFill>
                  <a:srgbClr val="002060"/>
                </a:solidFill>
                <a:latin typeface="微软雅黑" panose="020B0503020204020204" pitchFamily="34" charset="-122"/>
                <a:ea typeface="微软雅黑" panose="020B0503020204020204" pitchFamily="34" charset="-122"/>
              </a:rPr>
              <a:t> - </a:t>
            </a:r>
            <a:r>
              <a:rPr lang="zh-CN" altLang="en-US" sz="2400" b="1" dirty="0">
                <a:solidFill>
                  <a:srgbClr val="002060"/>
                </a:solidFill>
                <a:latin typeface="微软雅黑" panose="020B0503020204020204" pitchFamily="34" charset="-122"/>
                <a:ea typeface="微软雅黑" panose="020B0503020204020204" pitchFamily="34" charset="-122"/>
              </a:rPr>
              <a:t>偏向锁的撤销</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114425" y="1966595"/>
            <a:ext cx="10596880" cy="922020"/>
          </a:xfrm>
          <a:prstGeom prst="rect">
            <a:avLst/>
          </a:prstGeom>
          <a:noFill/>
        </p:spPr>
        <p:txBody>
          <a:bodyPr wrap="square" rtlCol="0">
            <a:spAutoFit/>
          </a:bodyPr>
          <a:p>
            <a:pPr algn="l"/>
            <a:r>
              <a:rPr lang="zh-CN" altLang="en-US">
                <a:sym typeface="+mn-ea"/>
              </a:rPr>
              <a:t>示例代码：</a:t>
            </a:r>
            <a:r>
              <a:rPr lang="en-US" altLang="zh-CN">
                <a:sym typeface="+mn-ea"/>
              </a:rPr>
              <a:t>SyncSyncLockRelease.java</a:t>
            </a:r>
            <a:r>
              <a:rPr lang="zh-CN" altLang="en-US">
                <a:sym typeface="+mn-ea"/>
              </a:rPr>
              <a:t>，</a:t>
            </a:r>
            <a:endParaRPr lang="zh-CN" altLang="en-US">
              <a:sym typeface="+mn-ea"/>
            </a:endParaRPr>
          </a:p>
          <a:p>
            <a:pPr algn="l"/>
            <a:r>
              <a:rPr lang="zh-CN" altLang="en-US">
                <a:sym typeface="+mn-ea"/>
              </a:rPr>
              <a:t>SyncSyncLockRelease</a:t>
            </a:r>
            <a:r>
              <a:rPr lang="en-US" altLang="zh-CN">
                <a:sym typeface="+mn-ea"/>
              </a:rPr>
              <a:t>1.java</a:t>
            </a:r>
            <a:r>
              <a:rPr lang="zh-CN" altLang="en-US">
                <a:sym typeface="+mn-ea"/>
              </a:rPr>
              <a:t>，</a:t>
            </a:r>
            <a:endParaRPr lang="zh-CN" altLang="en-US">
              <a:sym typeface="+mn-ea"/>
            </a:endParaRPr>
          </a:p>
          <a:p>
            <a:pPr algn="l"/>
            <a:r>
              <a:rPr lang="zh-CN" altLang="en-US">
                <a:sym typeface="+mn-ea"/>
              </a:rPr>
              <a:t>SyncSyncLockRelease2</a:t>
            </a:r>
            <a:endParaRPr lang="zh-CN" altLang="en-US">
              <a:sym typeface="+mn-ea"/>
            </a:endParaRPr>
          </a:p>
        </p:txBody>
      </p:sp>
      <p:pic>
        <p:nvPicPr>
          <p:cNvPr id="8" name="图片 7"/>
          <p:cNvPicPr>
            <a:picLocks noChangeAspect="1"/>
          </p:cNvPicPr>
          <p:nvPr/>
        </p:nvPicPr>
        <p:blipFill>
          <a:blip r:embed="rId2"/>
          <a:stretch>
            <a:fillRect/>
          </a:stretch>
        </p:blipFill>
        <p:spPr>
          <a:xfrm>
            <a:off x="7143115" y="1605280"/>
            <a:ext cx="4805680" cy="5147310"/>
          </a:xfrm>
          <a:prstGeom prst="rect">
            <a:avLst/>
          </a:prstGeom>
        </p:spPr>
      </p:pic>
      <p:sp>
        <p:nvSpPr>
          <p:cNvPr id="9" name="文本框 8"/>
          <p:cNvSpPr txBox="1"/>
          <p:nvPr/>
        </p:nvSpPr>
        <p:spPr>
          <a:xfrm>
            <a:off x="747395" y="3331210"/>
            <a:ext cx="5964555" cy="2861310"/>
          </a:xfrm>
          <a:prstGeom prst="rect">
            <a:avLst/>
          </a:prstGeom>
          <a:noFill/>
        </p:spPr>
        <p:txBody>
          <a:bodyPr wrap="square" rtlCol="0" anchor="t">
            <a:spAutoFit/>
          </a:bodyPr>
          <a:p>
            <a:r>
              <a:rPr lang="zh-CN" altLang="en-US">
                <a:highlight>
                  <a:srgbClr val="FFFF00"/>
                </a:highlight>
              </a:rPr>
              <a:t>偏向锁使用了一种等到竞争出现才释放锁的机制，所以当其他线程尝试竞争偏向锁时，持有偏向锁的线程才会释放锁。偏向锁的撤销，需要等待全局安全点（在这个时间点上没有正在执行的字节码）。它会首先暂停拥有偏向锁的线程，然后检查持有偏向锁的线程是否活着，如果线程不处于活动状态，则将对象头设置成无锁状态；如果线程仍然活着，拥有偏向锁的栈会被执行，遍历偏向对象的锁记录，栈中的锁记录和对象头的Mark Word要么重新偏向于其他线程，要么恢复到无锁或者标记对象不适合作为偏向锁，最后唤醒暂停的线程。</a:t>
            </a:r>
            <a:r>
              <a:rPr lang="en-US" altLang="zh-CN">
                <a:highlight>
                  <a:srgbClr val="FFFF00"/>
                </a:highlight>
              </a:rPr>
              <a:t> </a:t>
            </a:r>
            <a:r>
              <a:rPr lang="zh-CN" altLang="en-US">
                <a:highlight>
                  <a:srgbClr val="FFFF00"/>
                </a:highlight>
              </a:rPr>
              <a:t>（面试时使用）</a:t>
            </a:r>
            <a:endParaRPr lang="zh-CN" altLang="en-US">
              <a:highlight>
                <a:srgbClr val="FFFF00"/>
              </a:highligh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84200" y="459019"/>
            <a:ext cx="3860800" cy="583565"/>
          </a:xfrm>
          <a:prstGeom prst="rect">
            <a:avLst/>
          </a:prstGeom>
          <a:noFill/>
        </p:spPr>
        <p:txBody>
          <a:bodyPr wrap="square" rtlCol="0">
            <a:spAutoFit/>
          </a:bodyPr>
          <a:lstStyle/>
          <a:p>
            <a:r>
              <a:rPr kumimoji="1" lang="zh-CN" altLang="en-US" sz="3200" dirty="0">
                <a:solidFill>
                  <a:schemeClr val="accent1"/>
                </a:solidFill>
                <a:latin typeface="微软雅黑" panose="020B0503020204020204" pitchFamily="34" charset="-122"/>
                <a:ea typeface="微软雅黑" panose="020B0503020204020204" pitchFamily="34" charset="-122"/>
              </a:rPr>
              <a:t>并发编程初探</a:t>
            </a:r>
            <a:r>
              <a:rPr kumimoji="1" lang="en-US" altLang="zh-CN" sz="3200" dirty="0">
                <a:solidFill>
                  <a:schemeClr val="accent1"/>
                </a:solidFill>
                <a:latin typeface="微软雅黑" panose="020B0503020204020204" pitchFamily="34" charset="-122"/>
                <a:ea typeface="微软雅黑" panose="020B0503020204020204" pitchFamily="34" charset="-122"/>
              </a:rPr>
              <a:t> </a:t>
            </a:r>
            <a:r>
              <a:rPr kumimoji="1" lang="en-US" altLang="zh-CN" sz="3200" dirty="0">
                <a:solidFill>
                  <a:schemeClr val="bg1">
                    <a:lumMod val="95000"/>
                  </a:schemeClr>
                </a:solidFill>
                <a:latin typeface="微软雅黑" panose="020B0503020204020204" pitchFamily="34" charset="-122"/>
                <a:ea typeface="微软雅黑" panose="020B0503020204020204" pitchFamily="34" charset="-122"/>
              </a:rPr>
              <a:t>4</a:t>
            </a:r>
            <a:r>
              <a:rPr kumimoji="1" lang="zh-CN" altLang="en-US" sz="3200" dirty="0">
                <a:solidFill>
                  <a:schemeClr val="accent1"/>
                </a:solidFill>
                <a:latin typeface="微软雅黑" panose="020B0503020204020204" pitchFamily="34" charset="-122"/>
                <a:ea typeface="微软雅黑" panose="020B0503020204020204" pitchFamily="34" charset="-122"/>
              </a:rPr>
              <a:t>            </a:t>
            </a:r>
            <a:endParaRPr kumimoji="1"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5" name="直角三角形 4"/>
          <p:cNvSpPr/>
          <p:nvPr/>
        </p:nvSpPr>
        <p:spPr>
          <a:xfrm rot="10800000">
            <a:off x="3723860" y="1282611"/>
            <a:ext cx="266389" cy="2663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1" y="0"/>
            <a:ext cx="8246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TextBox 1"/>
          <p:cNvSpPr txBox="1"/>
          <p:nvPr/>
        </p:nvSpPr>
        <p:spPr>
          <a:xfrm>
            <a:off x="525780" y="1282938"/>
            <a:ext cx="2754630" cy="6185535"/>
          </a:xfrm>
          <a:prstGeom prst="rect">
            <a:avLst/>
          </a:prstGeom>
          <a:noFill/>
        </p:spPr>
        <p:txBody>
          <a:bodyPr wrap="none" rtlCol="0">
            <a:spAutoFit/>
          </a:bodyPr>
          <a:lstStyle/>
          <a:p>
            <a:endParaRPr lang="en-US" altLang="zh-CN" b="1" dirty="0">
              <a:solidFill>
                <a:schemeClr val="accent1"/>
              </a:solidFill>
            </a:endParaRPr>
          </a:p>
          <a:p>
            <a:pPr marL="285750" indent="-285750">
              <a:buFont typeface="Wingdings" panose="05000000000000000000" pitchFamily="2" charset="2"/>
              <a:buChar char="u"/>
            </a:pPr>
            <a:r>
              <a:rPr lang="en-US" altLang="zh-CN" b="1" dirty="0">
                <a:solidFill>
                  <a:schemeClr val="accent1"/>
                </a:solidFill>
              </a:rPr>
              <a:t>Java - </a:t>
            </a:r>
            <a:r>
              <a:rPr lang="zh-CN" altLang="en-US" b="1" dirty="0">
                <a:solidFill>
                  <a:schemeClr val="accent1"/>
                </a:solidFill>
              </a:rPr>
              <a:t>天生的多线程</a:t>
            </a:r>
            <a:endParaRPr lang="en-US" altLang="zh-CN" b="1" dirty="0">
              <a:solidFill>
                <a:schemeClr val="accent1"/>
              </a:solidFill>
            </a:endParaRPr>
          </a:p>
          <a:p>
            <a:pPr marL="285750" indent="-285750">
              <a:buFont typeface="Wingdings" panose="05000000000000000000" pitchFamily="2" charset="2"/>
              <a:buChar char="u"/>
            </a:pPr>
            <a:endParaRPr lang="en-US" altLang="zh-CN" b="1" dirty="0">
              <a:solidFill>
                <a:schemeClr val="accent1"/>
              </a:solidFill>
            </a:endParaRPr>
          </a:p>
          <a:p>
            <a:pPr marL="285750" indent="-285750">
              <a:buFont typeface="Wingdings" panose="05000000000000000000" pitchFamily="2" charset="2"/>
              <a:buChar char="u"/>
            </a:pPr>
            <a:r>
              <a:rPr lang="zh-CN" altLang="en-US" b="1" dirty="0">
                <a:solidFill>
                  <a:schemeClr val="accent1"/>
                </a:solidFill>
              </a:rPr>
              <a:t>线程优先级和守护线程</a:t>
            </a:r>
            <a:endParaRPr lang="en-US" altLang="zh-CN" b="1" dirty="0">
              <a:solidFill>
                <a:schemeClr val="accent1"/>
              </a:solidFill>
            </a:endParaRPr>
          </a:p>
          <a:p>
            <a:pPr marL="285750" indent="-285750">
              <a:buFont typeface="Wingdings" panose="05000000000000000000" pitchFamily="2" charset="2"/>
              <a:buChar char="u"/>
            </a:pPr>
            <a:endParaRPr lang="en-US" altLang="zh-CN" b="1" dirty="0">
              <a:solidFill>
                <a:schemeClr val="accent1"/>
              </a:solidFill>
            </a:endParaRPr>
          </a:p>
          <a:p>
            <a:pPr marL="285750" indent="-285750">
              <a:buFont typeface="Wingdings" panose="05000000000000000000" pitchFamily="2" charset="2"/>
              <a:buChar char="u"/>
            </a:pPr>
            <a:r>
              <a:rPr lang="en-US" altLang="zh-CN" b="1" dirty="0">
                <a:solidFill>
                  <a:schemeClr val="accent1"/>
                </a:solidFill>
              </a:rPr>
              <a:t>Stack log </a:t>
            </a:r>
            <a:r>
              <a:rPr lang="zh-CN" altLang="en-US" b="1" dirty="0">
                <a:solidFill>
                  <a:schemeClr val="accent1"/>
                </a:solidFill>
              </a:rPr>
              <a:t>解读</a:t>
            </a:r>
            <a:endParaRPr lang="zh-CN" altLang="en-US" b="1" dirty="0">
              <a:solidFill>
                <a:schemeClr val="accent1"/>
              </a:solidFill>
            </a:endParaRPr>
          </a:p>
          <a:p>
            <a:pPr marL="285750" indent="-285750">
              <a:buFont typeface="Wingdings" panose="05000000000000000000" pitchFamily="2" charset="2"/>
              <a:buChar char="u"/>
            </a:pPr>
            <a:endParaRPr lang="zh-CN" altLang="en-US" b="1" dirty="0">
              <a:solidFill>
                <a:schemeClr val="accent1"/>
              </a:solidFill>
            </a:endParaRPr>
          </a:p>
          <a:p>
            <a:pPr marL="285750" indent="-285750">
              <a:buFont typeface="Wingdings" panose="05000000000000000000" pitchFamily="2" charset="2"/>
              <a:buChar char="u"/>
            </a:pPr>
            <a:r>
              <a:rPr lang="zh-CN" altLang="en-US" b="1" dirty="0">
                <a:solidFill>
                  <a:schemeClr val="accent1"/>
                </a:solidFill>
              </a:rPr>
              <a:t>源码解读</a:t>
            </a:r>
            <a:r>
              <a:rPr lang="en-US" altLang="zh-CN" b="1" dirty="0">
                <a:solidFill>
                  <a:schemeClr val="accent1"/>
                </a:solidFill>
              </a:rPr>
              <a:t> - </a:t>
            </a:r>
            <a:r>
              <a:rPr lang="zh-CN" altLang="en-US" b="1" dirty="0">
                <a:solidFill>
                  <a:schemeClr val="accent1"/>
                </a:solidFill>
              </a:rPr>
              <a:t>线程状态</a:t>
            </a:r>
            <a:endParaRPr lang="zh-CN" altLang="en-US" b="1" dirty="0">
              <a:solidFill>
                <a:schemeClr val="accent1"/>
              </a:solidFill>
            </a:endParaRPr>
          </a:p>
          <a:p>
            <a:pPr marL="285750" indent="-285750">
              <a:buFont typeface="Wingdings" panose="05000000000000000000" pitchFamily="2" charset="2"/>
              <a:buChar char="u"/>
            </a:pPr>
            <a:endParaRPr lang="zh-CN" altLang="en-US" b="1" dirty="0">
              <a:solidFill>
                <a:schemeClr val="accent1"/>
              </a:solidFill>
            </a:endParaRPr>
          </a:p>
          <a:p>
            <a:pPr marL="285750" indent="-285750">
              <a:buFont typeface="Wingdings" panose="05000000000000000000" pitchFamily="2" charset="2"/>
              <a:buChar char="u"/>
            </a:pPr>
            <a:r>
              <a:rPr lang="zh-CN" altLang="en-US" b="1" dirty="0">
                <a:solidFill>
                  <a:schemeClr val="accent1"/>
                </a:solidFill>
              </a:rPr>
              <a:t>源码解读</a:t>
            </a:r>
            <a:r>
              <a:rPr lang="en-US" altLang="zh-CN" b="1" dirty="0">
                <a:solidFill>
                  <a:schemeClr val="accent1"/>
                </a:solidFill>
              </a:rPr>
              <a:t> - </a:t>
            </a:r>
            <a:r>
              <a:rPr lang="zh-CN" altLang="en-US" b="1" dirty="0">
                <a:solidFill>
                  <a:schemeClr val="accent1"/>
                </a:solidFill>
              </a:rPr>
              <a:t>线程初始化</a:t>
            </a:r>
            <a:endParaRPr lang="zh-CN" altLang="en-US" b="1" dirty="0">
              <a:solidFill>
                <a:schemeClr val="accent1"/>
              </a:solidFill>
            </a:endParaRPr>
          </a:p>
          <a:p>
            <a:pPr marL="285750" indent="-285750">
              <a:buFont typeface="Wingdings" panose="05000000000000000000" pitchFamily="2" charset="2"/>
              <a:buChar char="u"/>
            </a:pPr>
            <a:endParaRPr lang="zh-CN" altLang="en-US" b="1" dirty="0">
              <a:solidFill>
                <a:schemeClr val="accent1"/>
              </a:solidFill>
            </a:endParaRPr>
          </a:p>
          <a:p>
            <a:pPr marL="285750" indent="-285750">
              <a:buFont typeface="Wingdings" panose="05000000000000000000" pitchFamily="2" charset="2"/>
              <a:buChar char="u"/>
            </a:pPr>
            <a:r>
              <a:rPr lang="zh-CN" altLang="en-US" b="1" dirty="0">
                <a:solidFill>
                  <a:schemeClr val="accent1"/>
                </a:solidFill>
              </a:rPr>
              <a:t>源码解读</a:t>
            </a:r>
            <a:r>
              <a:rPr lang="en-US" altLang="zh-CN" b="1" dirty="0">
                <a:solidFill>
                  <a:schemeClr val="accent1"/>
                </a:solidFill>
              </a:rPr>
              <a:t> - Sleep</a:t>
            </a:r>
            <a:endParaRPr lang="en-US" altLang="zh-CN" b="1" dirty="0">
              <a:solidFill>
                <a:schemeClr val="accent1"/>
              </a:solidFill>
            </a:endParaRPr>
          </a:p>
          <a:p>
            <a:pPr marL="285750" indent="-285750">
              <a:buFont typeface="Wingdings" panose="05000000000000000000" pitchFamily="2" charset="2"/>
              <a:buChar char="u"/>
            </a:pPr>
            <a:endParaRPr lang="en-US" altLang="zh-CN" b="1" dirty="0">
              <a:solidFill>
                <a:schemeClr val="accent1"/>
              </a:solidFill>
            </a:endParaRPr>
          </a:p>
          <a:p>
            <a:pPr marL="285750" indent="-285750">
              <a:buFont typeface="Wingdings" panose="05000000000000000000" pitchFamily="2" charset="2"/>
              <a:buChar char="u"/>
            </a:pPr>
            <a:r>
              <a:rPr lang="zh-CN" altLang="en-US" b="1" dirty="0">
                <a:solidFill>
                  <a:schemeClr val="accent1"/>
                </a:solidFill>
              </a:rPr>
              <a:t>源码解读</a:t>
            </a:r>
            <a:r>
              <a:rPr lang="en-US" altLang="zh-CN" b="1" dirty="0">
                <a:solidFill>
                  <a:schemeClr val="accent1"/>
                </a:solidFill>
              </a:rPr>
              <a:t> - Wait</a:t>
            </a:r>
            <a:endParaRPr lang="en-US" altLang="zh-CN" b="1" dirty="0">
              <a:solidFill>
                <a:schemeClr val="accent1"/>
              </a:solidFill>
            </a:endParaRPr>
          </a:p>
          <a:p>
            <a:pPr marL="285750" indent="-285750">
              <a:buFont typeface="Wingdings" panose="05000000000000000000" pitchFamily="2" charset="2"/>
              <a:buChar char="u"/>
            </a:pPr>
            <a:endParaRPr lang="en-US" altLang="zh-CN" b="1" dirty="0">
              <a:solidFill>
                <a:schemeClr val="accent1"/>
              </a:solidFill>
            </a:endParaRPr>
          </a:p>
          <a:p>
            <a:pPr marL="285750" indent="-285750">
              <a:buFont typeface="Wingdings" panose="05000000000000000000" pitchFamily="2" charset="2"/>
              <a:buChar char="u"/>
            </a:pPr>
            <a:r>
              <a:rPr lang="zh-CN" altLang="en-US" b="1" dirty="0">
                <a:solidFill>
                  <a:schemeClr val="accent1"/>
                </a:solidFill>
              </a:rPr>
              <a:t>源码解读</a:t>
            </a:r>
            <a:r>
              <a:rPr lang="en-US" altLang="zh-CN" b="1" dirty="0">
                <a:solidFill>
                  <a:schemeClr val="accent1"/>
                </a:solidFill>
              </a:rPr>
              <a:t> - join</a:t>
            </a:r>
            <a:endParaRPr lang="en-US" altLang="zh-CN" b="1" dirty="0">
              <a:solidFill>
                <a:schemeClr val="accent1"/>
              </a:solidFill>
            </a:endParaRPr>
          </a:p>
          <a:p>
            <a:pPr marL="285750" indent="-285750">
              <a:buFont typeface="Wingdings" panose="05000000000000000000" pitchFamily="2" charset="2"/>
              <a:buChar char="u"/>
            </a:pPr>
            <a:endParaRPr lang="en-US" altLang="zh-CN" b="1" dirty="0">
              <a:solidFill>
                <a:schemeClr val="accent1"/>
              </a:solidFill>
            </a:endParaRPr>
          </a:p>
          <a:p>
            <a:pPr marL="285750" indent="-285750">
              <a:buFont typeface="Wingdings" panose="05000000000000000000" pitchFamily="2" charset="2"/>
              <a:buChar char="u"/>
            </a:pPr>
            <a:r>
              <a:rPr lang="zh-CN" altLang="en-US" b="1" dirty="0">
                <a:solidFill>
                  <a:schemeClr val="accent1"/>
                </a:solidFill>
              </a:rPr>
              <a:t>线程中断与通讯方式</a:t>
            </a:r>
            <a:endParaRPr lang="en-US" altLang="zh-CN" b="1" dirty="0">
              <a:solidFill>
                <a:schemeClr val="accent1"/>
              </a:solidFill>
            </a:endParaRPr>
          </a:p>
          <a:p>
            <a:pPr marL="285750" indent="-285750">
              <a:buFont typeface="Wingdings" panose="05000000000000000000" pitchFamily="2" charset="2"/>
              <a:buChar char="u"/>
            </a:pPr>
            <a:endParaRPr lang="en-US" altLang="zh-CN" b="1" dirty="0">
              <a:solidFill>
                <a:schemeClr val="accent1"/>
              </a:solidFill>
            </a:endParaRPr>
          </a:p>
          <a:p>
            <a:pPr marL="285750" indent="-285750">
              <a:buFont typeface="Wingdings" panose="05000000000000000000" pitchFamily="2" charset="2"/>
              <a:buChar char="u"/>
            </a:pPr>
            <a:endParaRPr lang="en-US" altLang="zh-CN" b="1" dirty="0">
              <a:solidFill>
                <a:schemeClr val="accent1"/>
              </a:solidFill>
            </a:endParaRPr>
          </a:p>
          <a:p>
            <a:pPr marL="285750" indent="-285750">
              <a:buFont typeface="Wingdings" panose="05000000000000000000" pitchFamily="2" charset="2"/>
              <a:buChar char="u"/>
            </a:pPr>
            <a:endParaRPr lang="en-US" altLang="zh-CN" b="1" dirty="0">
              <a:solidFill>
                <a:schemeClr val="accent1"/>
              </a:solidFill>
            </a:endParaRPr>
          </a:p>
          <a:p>
            <a:endParaRPr lang="zh-CN" altLang="en-US" b="1" dirty="0"/>
          </a:p>
        </p:txBody>
      </p:sp>
      <p:pic>
        <p:nvPicPr>
          <p:cNvPr id="100" name="图片 99"/>
          <p:cNvPicPr/>
          <p:nvPr/>
        </p:nvPicPr>
        <p:blipFill>
          <a:blip r:embed="rId1"/>
          <a:stretch>
            <a:fillRect/>
          </a:stretch>
        </p:blipFill>
        <p:spPr>
          <a:xfrm>
            <a:off x="4564380" y="124460"/>
            <a:ext cx="7437120" cy="66090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Synchronized</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 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Synchronized </a:t>
            </a:r>
            <a:r>
              <a:rPr lang="zh-CN" altLang="en-US" sz="2400" b="1" dirty="0">
                <a:solidFill>
                  <a:srgbClr val="002060"/>
                </a:solidFill>
                <a:latin typeface="微软雅黑" panose="020B0503020204020204" pitchFamily="34" charset="-122"/>
                <a:ea typeface="微软雅黑" panose="020B0503020204020204" pitchFamily="34" charset="-122"/>
              </a:rPr>
              <a:t>锁升级</a:t>
            </a:r>
            <a:r>
              <a:rPr lang="en-US" altLang="zh-CN" sz="2400" b="1" dirty="0">
                <a:solidFill>
                  <a:srgbClr val="002060"/>
                </a:solidFill>
                <a:latin typeface="微软雅黑" panose="020B0503020204020204" pitchFamily="34" charset="-122"/>
                <a:ea typeface="微软雅黑" panose="020B0503020204020204" pitchFamily="34" charset="-122"/>
              </a:rPr>
              <a:t> - </a:t>
            </a:r>
            <a:r>
              <a:rPr lang="zh-CN" altLang="en-US" sz="2400" b="1" dirty="0">
                <a:solidFill>
                  <a:srgbClr val="002060"/>
                </a:solidFill>
                <a:latin typeface="微软雅黑" panose="020B0503020204020204" pitchFamily="34" charset="-122"/>
                <a:ea typeface="微软雅黑" panose="020B0503020204020204" pitchFamily="34" charset="-122"/>
              </a:rPr>
              <a:t>偏向锁的撤销</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9340" y="1605280"/>
            <a:ext cx="10483215" cy="3415030"/>
          </a:xfrm>
          <a:prstGeom prst="rect">
            <a:avLst/>
          </a:prstGeom>
          <a:noFill/>
        </p:spPr>
        <p:txBody>
          <a:bodyPr wrap="square" rtlCol="0">
            <a:spAutoFit/>
          </a:bodyPr>
          <a:p>
            <a:r>
              <a:rPr lang="zh-CN" altLang="en-US"/>
              <a:t>偏向锁状态变化与最终升级为轻量级锁：</a:t>
            </a:r>
            <a:endParaRPr lang="zh-CN" altLang="en-US"/>
          </a:p>
          <a:p>
            <a:endParaRPr lang="zh-CN" altLang="en-US"/>
          </a:p>
          <a:p>
            <a:r>
              <a:rPr lang="en-US" altLang="zh-CN"/>
              <a:t>1.  A </a:t>
            </a:r>
            <a:r>
              <a:rPr lang="zh-CN" altLang="en-US"/>
              <a:t>线程获取偏向锁成功，已经退出执行不再是活跃线程；</a:t>
            </a:r>
            <a:r>
              <a:rPr lang="en-US" altLang="zh-CN"/>
              <a:t> B</a:t>
            </a:r>
            <a:r>
              <a:rPr lang="zh-CN" altLang="en-US"/>
              <a:t>线程过来获取偏向锁，默认前</a:t>
            </a:r>
            <a:r>
              <a:rPr lang="en-US" altLang="zh-CN"/>
              <a:t>20</a:t>
            </a:r>
            <a:r>
              <a:rPr lang="zh-CN" altLang="en-US"/>
              <a:t>次直接升级为轻量级锁</a:t>
            </a:r>
            <a:r>
              <a:rPr lang="en-US" altLang="zh-CN"/>
              <a:t> </a:t>
            </a:r>
            <a:r>
              <a:rPr lang="zh-CN" altLang="en-US"/>
              <a:t>（</a:t>
            </a:r>
            <a:r>
              <a:rPr lang="zh-CN" altLang="en-US" b="1">
                <a:solidFill>
                  <a:srgbClr val="FF0000"/>
                </a:solidFill>
              </a:rPr>
              <a:t>触发批量重偏向阈值之前，</a:t>
            </a:r>
            <a:r>
              <a:rPr lang="en-US" altLang="zh-CN" b="1">
                <a:solidFill>
                  <a:srgbClr val="FF0000"/>
                </a:solidFill>
              </a:rPr>
              <a:t> </a:t>
            </a:r>
            <a:r>
              <a:rPr lang="zh-CN" altLang="en-US" b="1">
                <a:solidFill>
                  <a:srgbClr val="FF0000"/>
                </a:solidFill>
              </a:rPr>
              <a:t>默认为</a:t>
            </a:r>
            <a:r>
              <a:rPr lang="en-US" altLang="zh-CN" b="1">
                <a:solidFill>
                  <a:srgbClr val="FF0000"/>
                </a:solidFill>
              </a:rPr>
              <a:t> 20</a:t>
            </a:r>
            <a:r>
              <a:rPr lang="zh-CN" altLang="en-US" b="1">
                <a:solidFill>
                  <a:srgbClr val="FF0000"/>
                </a:solidFill>
              </a:rPr>
              <a:t>次争抢，不同机器环境参数配置不一样</a:t>
            </a:r>
            <a:r>
              <a:rPr lang="zh-CN" altLang="en-US"/>
              <a:t>）；</a:t>
            </a:r>
            <a:endParaRPr lang="zh-CN" altLang="en-US"/>
          </a:p>
          <a:p>
            <a:endParaRPr lang="zh-CN" altLang="en-US"/>
          </a:p>
          <a:p>
            <a:r>
              <a:rPr lang="en-US" altLang="zh-CN"/>
              <a:t>2. </a:t>
            </a:r>
            <a:r>
              <a:rPr lang="en-US" altLang="zh-CN">
                <a:sym typeface="+mn-ea"/>
              </a:rPr>
              <a:t> A </a:t>
            </a:r>
            <a:r>
              <a:rPr lang="zh-CN" altLang="en-US">
                <a:sym typeface="+mn-ea"/>
              </a:rPr>
              <a:t>线程获取偏向锁成功，已经退出执行不再是活跃线程；</a:t>
            </a:r>
            <a:r>
              <a:rPr lang="en-US" altLang="zh-CN">
                <a:sym typeface="+mn-ea"/>
              </a:rPr>
              <a:t> B</a:t>
            </a:r>
            <a:r>
              <a:rPr lang="zh-CN" altLang="en-US">
                <a:sym typeface="+mn-ea"/>
              </a:rPr>
              <a:t>线程过来获取偏向锁，默认</a:t>
            </a:r>
            <a:r>
              <a:rPr lang="en-US" altLang="zh-CN">
                <a:sym typeface="+mn-ea"/>
              </a:rPr>
              <a:t>20</a:t>
            </a:r>
            <a:r>
              <a:rPr lang="zh-CN" altLang="en-US">
                <a:sym typeface="+mn-ea"/>
              </a:rPr>
              <a:t>次以后，直接偏向线程</a:t>
            </a:r>
            <a:r>
              <a:rPr lang="en-US" altLang="zh-CN">
                <a:sym typeface="+mn-ea"/>
              </a:rPr>
              <a:t> B</a:t>
            </a:r>
            <a:r>
              <a:rPr lang="zh-CN" altLang="en-US">
                <a:sym typeface="+mn-ea"/>
              </a:rPr>
              <a:t>。达到</a:t>
            </a:r>
            <a:r>
              <a:rPr lang="en-US" altLang="zh-CN">
                <a:sym typeface="+mn-ea"/>
              </a:rPr>
              <a:t>40</a:t>
            </a:r>
            <a:r>
              <a:rPr lang="zh-CN" altLang="en-US">
                <a:sym typeface="+mn-ea"/>
              </a:rPr>
              <a:t>次阈值后，若再有其他线程</a:t>
            </a:r>
            <a:r>
              <a:rPr lang="en-US" altLang="zh-CN">
                <a:sym typeface="+mn-ea"/>
              </a:rPr>
              <a:t>C</a:t>
            </a:r>
            <a:r>
              <a:rPr lang="zh-CN" altLang="en-US">
                <a:sym typeface="+mn-ea"/>
              </a:rPr>
              <a:t>过来争抢，则触发批量撤销。该对象不再有任何偏向锁的情况。</a:t>
            </a:r>
            <a:endParaRPr lang="zh-CN" altLang="en-US">
              <a:sym typeface="+mn-ea"/>
            </a:endParaRPr>
          </a:p>
          <a:p>
            <a:endParaRPr lang="zh-CN" altLang="en-US">
              <a:sym typeface="+mn-ea"/>
            </a:endParaRPr>
          </a:p>
          <a:p>
            <a:r>
              <a:rPr lang="zh-CN" altLang="en-US">
                <a:sym typeface="+mn-ea"/>
              </a:rPr>
              <a:t>示例代码：</a:t>
            </a:r>
            <a:r>
              <a:rPr lang="en-US" altLang="zh-CN">
                <a:sym typeface="+mn-ea"/>
              </a:rPr>
              <a:t> </a:t>
            </a:r>
            <a:r>
              <a:rPr lang="zh-CN" altLang="en-US">
                <a:sym typeface="+mn-ea"/>
              </a:rPr>
              <a:t>批量重偏向：</a:t>
            </a:r>
            <a:r>
              <a:rPr lang="en-US" altLang="zh-CN">
                <a:sym typeface="+mn-ea"/>
              </a:rPr>
              <a:t>  SyncLockFlag1.java   </a:t>
            </a:r>
            <a:r>
              <a:rPr lang="zh-CN" altLang="en-US">
                <a:sym typeface="+mn-ea"/>
              </a:rPr>
              <a:t>；</a:t>
            </a:r>
            <a:r>
              <a:rPr lang="en-US" altLang="zh-CN">
                <a:sym typeface="+mn-ea"/>
              </a:rPr>
              <a:t> </a:t>
            </a:r>
            <a:r>
              <a:rPr lang="zh-CN" altLang="en-US">
                <a:sym typeface="+mn-ea"/>
              </a:rPr>
              <a:t>批量撤销：</a:t>
            </a:r>
            <a:r>
              <a:rPr lang="en-US" altLang="zh-CN">
                <a:sym typeface="+mn-ea"/>
              </a:rPr>
              <a:t> SyncLockFlag2.java</a:t>
            </a:r>
            <a:endParaRPr lang="en-US" altLang="zh-CN">
              <a:sym typeface="+mn-ea"/>
            </a:endParaRPr>
          </a:p>
          <a:p>
            <a:endParaRPr lang="en-US" altLang="zh-CN"/>
          </a:p>
          <a:p>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Synchronized</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 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Synchronized </a:t>
            </a:r>
            <a:r>
              <a:rPr lang="zh-CN" altLang="en-US" sz="2400" b="1" dirty="0">
                <a:solidFill>
                  <a:srgbClr val="002060"/>
                </a:solidFill>
                <a:latin typeface="微软雅黑" panose="020B0503020204020204" pitchFamily="34" charset="-122"/>
                <a:ea typeface="微软雅黑" panose="020B0503020204020204" pitchFamily="34" charset="-122"/>
              </a:rPr>
              <a:t>锁升级</a:t>
            </a:r>
            <a:r>
              <a:rPr lang="en-US" altLang="zh-CN" sz="2400" b="1" dirty="0">
                <a:solidFill>
                  <a:srgbClr val="002060"/>
                </a:solidFill>
                <a:latin typeface="微软雅黑" panose="020B0503020204020204" pitchFamily="34" charset="-122"/>
                <a:ea typeface="微软雅黑" panose="020B0503020204020204" pitchFamily="34" charset="-122"/>
              </a:rPr>
              <a:t> - </a:t>
            </a:r>
            <a:r>
              <a:rPr lang="zh-CN" altLang="en-US" sz="2400" b="1" dirty="0">
                <a:solidFill>
                  <a:srgbClr val="002060"/>
                </a:solidFill>
                <a:latin typeface="微软雅黑" panose="020B0503020204020204" pitchFamily="34" charset="-122"/>
                <a:ea typeface="微软雅黑" panose="020B0503020204020204" pitchFamily="34" charset="-122"/>
              </a:rPr>
              <a:t>轻量级锁加锁与解锁</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19175" y="2162175"/>
            <a:ext cx="10153015" cy="3692525"/>
          </a:xfrm>
          <a:prstGeom prst="rect">
            <a:avLst/>
          </a:prstGeom>
          <a:noFill/>
        </p:spPr>
        <p:txBody>
          <a:bodyPr wrap="square" rtlCol="0" anchor="t">
            <a:spAutoFit/>
          </a:bodyPr>
          <a:p>
            <a:r>
              <a:rPr lang="zh-CN" altLang="en-US"/>
              <a:t>（1）轻量级锁加锁</a:t>
            </a:r>
            <a:endParaRPr lang="zh-CN" altLang="en-US"/>
          </a:p>
          <a:p>
            <a:r>
              <a:rPr lang="zh-CN" altLang="en-US"/>
              <a:t>线程在执行同步块之前，JVM会先在当前线程的栈桢中创建用于存储锁记录的空间（</a:t>
            </a:r>
            <a:r>
              <a:rPr lang="en-US" altLang="zh-CN"/>
              <a:t>Lock Record</a:t>
            </a:r>
            <a:r>
              <a:rPr lang="zh-CN" altLang="en-US"/>
              <a:t>记录），并将对象头中的Mark Word（前</a:t>
            </a:r>
            <a:r>
              <a:rPr lang="en-US" altLang="zh-CN"/>
              <a:t>30</a:t>
            </a:r>
            <a:r>
              <a:rPr lang="zh-CN" altLang="en-US"/>
              <a:t>位</a:t>
            </a:r>
            <a:r>
              <a:rPr lang="en-US" altLang="zh-CN"/>
              <a:t> </a:t>
            </a:r>
            <a:r>
              <a:rPr lang="zh-CN" altLang="en-US"/>
              <a:t>（</a:t>
            </a:r>
            <a:r>
              <a:rPr lang="en-US" altLang="zh-CN"/>
              <a:t>25</a:t>
            </a:r>
            <a:r>
              <a:rPr lang="zh-CN" altLang="en-US"/>
              <a:t>位的</a:t>
            </a:r>
            <a:r>
              <a:rPr lang="en-US" altLang="zh-CN"/>
              <a:t>hashcode</a:t>
            </a:r>
            <a:r>
              <a:rPr lang="zh-CN" altLang="en-US"/>
              <a:t>，</a:t>
            </a:r>
            <a:r>
              <a:rPr lang="en-US" altLang="zh-CN"/>
              <a:t>4</a:t>
            </a:r>
            <a:r>
              <a:rPr lang="zh-CN" altLang="en-US"/>
              <a:t>位的分代年龄，</a:t>
            </a:r>
            <a:r>
              <a:rPr lang="en-US" altLang="zh-CN"/>
              <a:t>1</a:t>
            </a:r>
            <a:r>
              <a:rPr lang="zh-CN" altLang="en-US"/>
              <a:t>位是否为偏向锁））复制到锁记录中，官方称为Displaced Mark Word。然后线程尝试使用CAS将对象头中的Mark Word替换为指向锁记录的指针（指向线程栈帧里边的</a:t>
            </a:r>
            <a:r>
              <a:rPr lang="en-US" altLang="zh-CN"/>
              <a:t>Lock Record</a:t>
            </a:r>
            <a:r>
              <a:rPr lang="zh-CN" altLang="en-US"/>
              <a:t>的指针）。如果成功，当前线程获得锁，如果失败，表示其他线程竞争锁，当前线程便尝试使用</a:t>
            </a:r>
            <a:r>
              <a:rPr lang="zh-CN" altLang="en-US" b="1">
                <a:solidFill>
                  <a:srgbClr val="FF0000"/>
                </a:solidFill>
              </a:rPr>
              <a:t>自旋</a:t>
            </a:r>
            <a:r>
              <a:rPr lang="zh-CN" altLang="en-US"/>
              <a:t>来获取锁。</a:t>
            </a:r>
            <a:endParaRPr lang="zh-CN" altLang="en-US"/>
          </a:p>
          <a:p>
            <a:endParaRPr lang="zh-CN" altLang="en-US"/>
          </a:p>
          <a:p>
            <a:endParaRPr lang="zh-CN" altLang="en-US"/>
          </a:p>
          <a:p>
            <a:r>
              <a:rPr lang="zh-CN" altLang="en-US"/>
              <a:t>（2）轻量级锁解锁</a:t>
            </a:r>
            <a:endParaRPr lang="zh-CN" altLang="en-US"/>
          </a:p>
          <a:p>
            <a:r>
              <a:rPr lang="zh-CN" altLang="en-US"/>
              <a:t>轻量级解锁时，会使用原子的CAS操作将Displaced Mark Word（</a:t>
            </a:r>
            <a:r>
              <a:rPr lang="en-US" altLang="zh-CN">
                <a:sym typeface="+mn-ea"/>
              </a:rPr>
              <a:t>Lock Record</a:t>
            </a:r>
            <a:r>
              <a:rPr lang="zh-CN" altLang="en-US">
                <a:sym typeface="+mn-ea"/>
              </a:rPr>
              <a:t>记录</a:t>
            </a:r>
            <a:r>
              <a:rPr lang="zh-CN" altLang="en-US"/>
              <a:t>）替换回到对象头，如果成功，则表示没有竞争发生。如果失败，表示当前锁存在竞争，锁就会膨胀成重量级锁。</a:t>
            </a:r>
            <a:endParaRPr lang="zh-CN" altLang="en-US"/>
          </a:p>
          <a:p>
            <a:endParaRPr lang="zh-CN" altLang="en-US"/>
          </a:p>
          <a:p>
            <a:r>
              <a:rPr lang="zh-CN" altLang="en-US"/>
              <a:t>示例代码：</a:t>
            </a:r>
            <a:r>
              <a:rPr lang="en-US" altLang="zh-CN"/>
              <a:t> LightLock.java</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Synchronized</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 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Synchronized </a:t>
            </a:r>
            <a:r>
              <a:rPr lang="zh-CN" altLang="en-US" sz="2400" b="1" dirty="0">
                <a:solidFill>
                  <a:srgbClr val="002060"/>
                </a:solidFill>
                <a:latin typeface="微软雅黑" panose="020B0503020204020204" pitchFamily="34" charset="-122"/>
                <a:ea typeface="微软雅黑" panose="020B0503020204020204" pitchFamily="34" charset="-122"/>
              </a:rPr>
              <a:t>锁升级</a:t>
            </a:r>
            <a:r>
              <a:rPr lang="en-US" altLang="zh-CN" sz="2400" b="1" dirty="0">
                <a:solidFill>
                  <a:srgbClr val="002060"/>
                </a:solidFill>
                <a:latin typeface="微软雅黑" panose="020B0503020204020204" pitchFamily="34" charset="-122"/>
                <a:ea typeface="微软雅黑" panose="020B0503020204020204" pitchFamily="34" charset="-122"/>
              </a:rPr>
              <a:t> - </a:t>
            </a:r>
            <a:r>
              <a:rPr lang="zh-CN" altLang="en-US" sz="2400" b="1" dirty="0">
                <a:solidFill>
                  <a:srgbClr val="002060"/>
                </a:solidFill>
                <a:latin typeface="微软雅黑" panose="020B0503020204020204" pitchFamily="34" charset="-122"/>
                <a:ea typeface="微软雅黑" panose="020B0503020204020204" pitchFamily="34" charset="-122"/>
              </a:rPr>
              <a:t>轻量级锁升级为重量级锁</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4302125" y="1605280"/>
            <a:ext cx="5449570" cy="51892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Synchronized</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 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Synchronized </a:t>
            </a:r>
            <a:r>
              <a:rPr lang="zh-CN" altLang="en-US" sz="2400" b="1" dirty="0">
                <a:solidFill>
                  <a:srgbClr val="002060"/>
                </a:solidFill>
                <a:latin typeface="微软雅黑" panose="020B0503020204020204" pitchFamily="34" charset="-122"/>
                <a:ea typeface="微软雅黑" panose="020B0503020204020204" pitchFamily="34" charset="-122"/>
              </a:rPr>
              <a:t>锁升级</a:t>
            </a:r>
            <a:r>
              <a:rPr lang="en-US" altLang="zh-CN" sz="2400" b="1" dirty="0">
                <a:solidFill>
                  <a:srgbClr val="002060"/>
                </a:solidFill>
                <a:latin typeface="微软雅黑" panose="020B0503020204020204" pitchFamily="34" charset="-122"/>
                <a:ea typeface="微软雅黑" panose="020B0503020204020204" pitchFamily="34" charset="-122"/>
              </a:rPr>
              <a:t> - Markword</a:t>
            </a:r>
            <a:r>
              <a:rPr lang="zh-CN" altLang="en-US" sz="2400" b="1" dirty="0">
                <a:solidFill>
                  <a:srgbClr val="002060"/>
                </a:solidFill>
                <a:latin typeface="微软雅黑" panose="020B0503020204020204" pitchFamily="34" charset="-122"/>
                <a:ea typeface="微软雅黑" panose="020B0503020204020204" pitchFamily="34" charset="-122"/>
              </a:rPr>
              <a:t>的转化过程</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9340" y="1796415"/>
            <a:ext cx="10933430" cy="5077460"/>
          </a:xfrm>
          <a:prstGeom prst="rect">
            <a:avLst/>
          </a:prstGeom>
          <a:noFill/>
        </p:spPr>
        <p:txBody>
          <a:bodyPr wrap="square" rtlCol="0">
            <a:spAutoFit/>
          </a:bodyPr>
          <a:p>
            <a:r>
              <a:rPr lang="zh-CN" altLang="en-US"/>
              <a:t>创建一个对象，此时对象里边没有</a:t>
            </a:r>
            <a:r>
              <a:rPr lang="en-US" altLang="zh-CN"/>
              <a:t>hashcode</a:t>
            </a:r>
            <a:r>
              <a:rPr lang="zh-CN" altLang="en-US"/>
              <a:t>，所以该对象可以使用我们的偏向锁，偏向锁不会考虑</a:t>
            </a:r>
            <a:r>
              <a:rPr lang="en-US" altLang="zh-CN"/>
              <a:t>hashcode</a:t>
            </a:r>
            <a:r>
              <a:rPr lang="zh-CN" altLang="en-US"/>
              <a:t>，</a:t>
            </a:r>
            <a:endParaRPr lang="zh-CN" altLang="en-US"/>
          </a:p>
          <a:p>
            <a:r>
              <a:rPr lang="zh-CN" altLang="en-US"/>
              <a:t>他会直接将自己的线程</a:t>
            </a:r>
            <a:r>
              <a:rPr lang="en-US" altLang="zh-CN"/>
              <a:t>id</a:t>
            </a:r>
            <a:r>
              <a:rPr lang="zh-CN" altLang="en-US"/>
              <a:t>放到我们的</a:t>
            </a:r>
            <a:r>
              <a:rPr lang="en-US" altLang="zh-CN"/>
              <a:t>markword</a:t>
            </a:r>
            <a:r>
              <a:rPr lang="zh-CN" altLang="en-US"/>
              <a:t>里边，不需要考虑后续的替换问题。</a:t>
            </a:r>
            <a:r>
              <a:rPr lang="en-US" altLang="zh-CN"/>
              <a:t> </a:t>
            </a:r>
            <a:r>
              <a:rPr lang="zh-CN" altLang="en-US"/>
              <a:t>所以呢，一旦我们的对象主动调用了</a:t>
            </a:r>
            <a:r>
              <a:rPr lang="en-US" altLang="zh-CN"/>
              <a:t>Object</a:t>
            </a:r>
            <a:r>
              <a:rPr lang="zh-CN" altLang="en-US"/>
              <a:t>的</a:t>
            </a:r>
            <a:r>
              <a:rPr lang="en-US" altLang="zh-CN"/>
              <a:t>hashcode</a:t>
            </a:r>
            <a:r>
              <a:rPr lang="zh-CN" altLang="en-US"/>
              <a:t>方法，我们的偏向锁就自动不可用了。</a:t>
            </a:r>
            <a:endParaRPr lang="zh-CN" altLang="en-US"/>
          </a:p>
          <a:p>
            <a:endParaRPr lang="zh-CN" altLang="en-US"/>
          </a:p>
          <a:p>
            <a:r>
              <a:rPr lang="zh-CN" altLang="en-US"/>
              <a:t>如果我们的对象有了</a:t>
            </a:r>
            <a:r>
              <a:rPr lang="en-US" altLang="zh-CN"/>
              <a:t>hashcode</a:t>
            </a:r>
            <a:r>
              <a:rPr lang="zh-CN" altLang="en-US"/>
              <a:t>和分代年龄和是否为偏向锁（</a:t>
            </a:r>
            <a:r>
              <a:rPr lang="en-US" altLang="zh-CN"/>
              <a:t>30</a:t>
            </a:r>
            <a:r>
              <a:rPr lang="zh-CN" altLang="en-US"/>
              <a:t>位）。在轻量级锁的状态下，这</a:t>
            </a:r>
            <a:r>
              <a:rPr lang="en-US" altLang="zh-CN"/>
              <a:t>30</a:t>
            </a:r>
            <a:r>
              <a:rPr lang="zh-CN" altLang="en-US"/>
              <a:t>位会被复制到我们的轻量级锁线程持有者的栈帧里的</a:t>
            </a:r>
            <a:r>
              <a:rPr lang="en-US" altLang="zh-CN"/>
              <a:t>lock record</a:t>
            </a:r>
            <a:r>
              <a:rPr lang="zh-CN" altLang="en-US"/>
              <a:t>里边记录。与此同时，我们的对象的</a:t>
            </a:r>
            <a:r>
              <a:rPr lang="en-US" altLang="zh-CN"/>
              <a:t>markword</a:t>
            </a:r>
            <a:r>
              <a:rPr lang="zh-CN" altLang="en-US"/>
              <a:t>里边存放的是我们的指向轻量级锁线程持有者的栈帧的</a:t>
            </a:r>
            <a:r>
              <a:rPr lang="en-US" altLang="zh-CN"/>
              <a:t>lock recod</a:t>
            </a:r>
            <a:r>
              <a:rPr lang="zh-CN" altLang="en-US"/>
              <a:t>里。如果一直存在轻量级锁竞争，在未发生锁膨胀的前提下，一直会保持轻量级锁，</a:t>
            </a:r>
            <a:r>
              <a:rPr lang="en-US" altLang="zh-CN"/>
              <a:t>A</a:t>
            </a:r>
            <a:r>
              <a:rPr lang="zh-CN" altLang="en-US"/>
              <a:t>线程释放的时候，会将</a:t>
            </a:r>
            <a:r>
              <a:rPr lang="en-US" altLang="zh-CN"/>
              <a:t>markword</a:t>
            </a:r>
            <a:r>
              <a:rPr lang="zh-CN" altLang="en-US"/>
              <a:t>替换回对象的</a:t>
            </a:r>
            <a:r>
              <a:rPr lang="en-US" altLang="zh-CN"/>
              <a:t>markword</a:t>
            </a:r>
            <a:r>
              <a:rPr lang="zh-CN" altLang="en-US"/>
              <a:t>里边，</a:t>
            </a:r>
            <a:r>
              <a:rPr lang="en-US" altLang="zh-CN"/>
              <a:t>B</a:t>
            </a:r>
            <a:r>
              <a:rPr lang="zh-CN" altLang="en-US"/>
              <a:t>线程下次再从新走一遍</a:t>
            </a:r>
            <a:r>
              <a:rPr lang="en-US" altLang="zh-CN"/>
              <a:t>displace mark word</a:t>
            </a:r>
            <a:r>
              <a:rPr lang="zh-CN" altLang="en-US"/>
              <a:t>；</a:t>
            </a:r>
            <a:endParaRPr lang="zh-CN" altLang="en-US"/>
          </a:p>
          <a:p>
            <a:endParaRPr lang="zh-CN" altLang="en-US"/>
          </a:p>
          <a:p>
            <a:r>
              <a:rPr lang="zh-CN" altLang="en-US"/>
              <a:t>一旦发生了轻量级膨胀为重量级锁。前提，</a:t>
            </a:r>
            <a:r>
              <a:rPr lang="en-US" altLang="zh-CN"/>
              <a:t>A</a:t>
            </a:r>
            <a:r>
              <a:rPr lang="zh-CN" altLang="en-US"/>
              <a:t>线程持有锁；</a:t>
            </a:r>
            <a:r>
              <a:rPr lang="en-US" altLang="zh-CN"/>
              <a:t>B</a:t>
            </a:r>
            <a:r>
              <a:rPr lang="zh-CN" altLang="en-US"/>
              <a:t>线程争抢。</a:t>
            </a:r>
            <a:endParaRPr lang="zh-CN" altLang="en-US"/>
          </a:p>
          <a:p>
            <a:r>
              <a:rPr lang="en-US" altLang="zh-CN"/>
              <a:t>B</a:t>
            </a:r>
            <a:r>
              <a:rPr lang="zh-CN" altLang="en-US"/>
              <a:t>线程将</a:t>
            </a:r>
            <a:r>
              <a:rPr lang="en-US" altLang="zh-CN"/>
              <a:t>marikword</a:t>
            </a:r>
            <a:r>
              <a:rPr lang="zh-CN" altLang="en-US"/>
              <a:t>里边</a:t>
            </a:r>
            <a:r>
              <a:rPr lang="en-US" altLang="zh-CN"/>
              <a:t>A</a:t>
            </a:r>
            <a:r>
              <a:rPr lang="zh-CN" altLang="en-US"/>
              <a:t>线程的指针替换成一个临时的（过度的）重量级锁指针，为了让</a:t>
            </a:r>
            <a:r>
              <a:rPr lang="en-US" altLang="zh-CN"/>
              <a:t>A</a:t>
            </a:r>
            <a:r>
              <a:rPr lang="zh-CN" altLang="en-US"/>
              <a:t>线程在</a:t>
            </a:r>
            <a:r>
              <a:rPr lang="en-US" altLang="zh-CN"/>
              <a:t>cas</a:t>
            </a:r>
            <a:r>
              <a:rPr lang="zh-CN" altLang="en-US"/>
              <a:t>往回替换</a:t>
            </a:r>
            <a:r>
              <a:rPr lang="en-US" altLang="zh-CN"/>
              <a:t>markword</a:t>
            </a:r>
            <a:r>
              <a:rPr lang="zh-CN" altLang="en-US"/>
              <a:t>的时候失败。</a:t>
            </a:r>
            <a:endParaRPr lang="zh-CN" altLang="en-US"/>
          </a:p>
          <a:p>
            <a:r>
              <a:rPr lang="en-US" altLang="zh-CN"/>
              <a:t>A</a:t>
            </a:r>
            <a:r>
              <a:rPr lang="zh-CN" altLang="en-US"/>
              <a:t>线程替换回</a:t>
            </a:r>
            <a:r>
              <a:rPr lang="en-US" altLang="zh-CN"/>
              <a:t>markword</a:t>
            </a:r>
            <a:r>
              <a:rPr lang="zh-CN" altLang="en-US"/>
              <a:t>失败后，会发起：</a:t>
            </a:r>
            <a:r>
              <a:rPr lang="en-US" altLang="zh-CN"/>
              <a:t>1.</a:t>
            </a:r>
            <a:r>
              <a:rPr lang="zh-CN" altLang="en-US"/>
              <a:t>初始化</a:t>
            </a:r>
            <a:r>
              <a:rPr lang="en-US" altLang="zh-CN"/>
              <a:t>monitor</a:t>
            </a:r>
            <a:r>
              <a:rPr lang="zh-CN" altLang="en-US"/>
              <a:t>对象；</a:t>
            </a:r>
            <a:r>
              <a:rPr lang="en-US" altLang="zh-CN"/>
              <a:t>2. </a:t>
            </a:r>
            <a:r>
              <a:rPr lang="zh-CN" altLang="en-US"/>
              <a:t>将状态设置为膨胀中；</a:t>
            </a:r>
            <a:r>
              <a:rPr lang="en-US" altLang="zh-CN"/>
              <a:t>3 </a:t>
            </a:r>
            <a:r>
              <a:rPr lang="zh-CN" altLang="en-US"/>
              <a:t>将替换失败的</a:t>
            </a:r>
            <a:r>
              <a:rPr lang="en-US" altLang="zh-CN"/>
              <a:t> markword</a:t>
            </a:r>
            <a:r>
              <a:rPr lang="zh-CN" altLang="en-US"/>
              <a:t>放到</a:t>
            </a:r>
            <a:r>
              <a:rPr lang="en-US" altLang="zh-CN"/>
              <a:t>objectmonitro</a:t>
            </a:r>
            <a:r>
              <a:rPr lang="zh-CN" altLang="en-US"/>
              <a:t>的</a:t>
            </a:r>
            <a:r>
              <a:rPr lang="en-US" altLang="zh-CN"/>
              <a:t>head</a:t>
            </a:r>
            <a:r>
              <a:rPr lang="zh-CN" altLang="en-US"/>
              <a:t>属性里；</a:t>
            </a:r>
            <a:r>
              <a:rPr lang="en-US" altLang="zh-CN"/>
              <a:t> 4</a:t>
            </a:r>
            <a:r>
              <a:rPr lang="zh-CN" altLang="en-US"/>
              <a:t>。改变</a:t>
            </a:r>
            <a:r>
              <a:rPr lang="en-US" altLang="zh-CN"/>
              <a:t>markword</a:t>
            </a:r>
            <a:r>
              <a:rPr lang="zh-CN" altLang="en-US"/>
              <a:t>的锁标志为</a:t>
            </a:r>
            <a:r>
              <a:rPr lang="en-US" altLang="zh-CN"/>
              <a:t>10</a:t>
            </a:r>
            <a:r>
              <a:rPr lang="zh-CN" altLang="en-US"/>
              <a:t>；将</a:t>
            </a:r>
            <a:r>
              <a:rPr lang="en-US" altLang="zh-CN"/>
              <a:t>markword</a:t>
            </a:r>
            <a:r>
              <a:rPr lang="zh-CN" altLang="en-US"/>
              <a:t>里的</a:t>
            </a:r>
            <a:r>
              <a:rPr lang="en-US" altLang="zh-CN"/>
              <a:t> 30 </a:t>
            </a:r>
            <a:r>
              <a:rPr lang="zh-CN" altLang="en-US"/>
              <a:t>位设置为指向自己第一步初始化的那个</a:t>
            </a:r>
            <a:r>
              <a:rPr lang="en-US" altLang="zh-CN"/>
              <a:t>monitor</a:t>
            </a:r>
            <a:r>
              <a:rPr lang="zh-CN" altLang="en-US"/>
              <a:t>对象；</a:t>
            </a:r>
            <a:r>
              <a:rPr lang="en-US" altLang="zh-CN"/>
              <a:t>5</a:t>
            </a:r>
            <a:r>
              <a:rPr lang="zh-CN" altLang="en-US"/>
              <a:t>唤醒</a:t>
            </a:r>
            <a:r>
              <a:rPr lang="en-US" altLang="zh-CN"/>
              <a:t>B</a:t>
            </a:r>
            <a:r>
              <a:rPr lang="zh-CN" altLang="en-US"/>
              <a:t>线程；</a:t>
            </a:r>
            <a:r>
              <a:rPr lang="en-US" altLang="zh-CN"/>
              <a:t> 6</a:t>
            </a:r>
            <a:r>
              <a:rPr lang="zh-CN" altLang="en-US"/>
              <a:t>以后这个对象只能作为重量级锁；</a:t>
            </a:r>
            <a:endParaRPr lang="zh-CN" altLang="en-US"/>
          </a:p>
          <a:p>
            <a:endParaRPr lang="en-US" altLang="zh-CN"/>
          </a:p>
          <a:p>
            <a:r>
              <a:rPr lang="en-US" altLang="zh-CN"/>
              <a:t>Markword</a:t>
            </a:r>
            <a:r>
              <a:rPr lang="zh-CN" altLang="en-US"/>
              <a:t>从未丢失。</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Synchronized</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 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死锁</a:t>
            </a:r>
            <a:r>
              <a:rPr lang="en-US" altLang="zh-CN" sz="2400" b="1" dirty="0">
                <a:solidFill>
                  <a:srgbClr val="002060"/>
                </a:solidFill>
                <a:latin typeface="微软雅黑" panose="020B0503020204020204" pitchFamily="34" charset="-122"/>
                <a:ea typeface="微软雅黑" panose="020B0503020204020204" pitchFamily="34" charset="-122"/>
              </a:rPr>
              <a:t> </a:t>
            </a:r>
            <a:r>
              <a:rPr lang="zh-CN" altLang="en-US" sz="2400" b="1" dirty="0">
                <a:solidFill>
                  <a:srgbClr val="002060"/>
                </a:solidFill>
                <a:latin typeface="微软雅黑" panose="020B0503020204020204" pitchFamily="34" charset="-122"/>
                <a:ea typeface="微软雅黑" panose="020B0503020204020204" pitchFamily="34" charset="-122"/>
              </a:rPr>
              <a:t>示例代码：DeadLock</a:t>
            </a:r>
            <a:r>
              <a:rPr lang="en-US" altLang="zh-CN" sz="2400" b="1" dirty="0">
                <a:solidFill>
                  <a:srgbClr val="002060"/>
                </a:solidFill>
                <a:latin typeface="微软雅黑" panose="020B0503020204020204" pitchFamily="34" charset="-122"/>
                <a:ea typeface="微软雅黑" panose="020B0503020204020204" pitchFamily="34" charset="-122"/>
              </a:rPr>
              <a:t>.java</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77875" y="1605280"/>
            <a:ext cx="11011535" cy="1322070"/>
          </a:xfrm>
          <a:prstGeom prst="rect">
            <a:avLst/>
          </a:prstGeom>
          <a:noFill/>
        </p:spPr>
        <p:txBody>
          <a:bodyPr wrap="square" rtlCol="0" anchor="t">
            <a:spAutoFit/>
          </a:bodyPr>
          <a:p>
            <a:r>
              <a:rPr lang="zh-CN" altLang="en-US" sz="1600"/>
              <a:t>死锁产生的四个必要条件：</a:t>
            </a:r>
            <a:endParaRPr lang="zh-CN" altLang="en-US" sz="1600"/>
          </a:p>
          <a:p>
            <a:pPr marL="342900" indent="-342900">
              <a:buFont typeface="Arial" panose="020B0604020202020204" pitchFamily="34" charset="0"/>
              <a:buChar char="•"/>
            </a:pPr>
            <a:r>
              <a:rPr lang="zh-CN" altLang="en-US" sz="1600"/>
              <a:t>互斥：一个资源每次只能被一个进程使用 (资源独立)。</a:t>
            </a:r>
            <a:endParaRPr lang="zh-CN" altLang="en-US" sz="1600"/>
          </a:p>
          <a:p>
            <a:pPr marL="342900" indent="-342900">
              <a:buFont typeface="Arial" panose="020B0604020202020204" pitchFamily="34" charset="0"/>
              <a:buChar char="•"/>
            </a:pPr>
            <a:r>
              <a:rPr lang="zh-CN" altLang="en-US" sz="1600"/>
              <a:t>请求与保持：一个进程因请求资源而阻塞时，对已获得的资源保持不放 (不释放锁)。</a:t>
            </a:r>
            <a:endParaRPr lang="zh-CN" altLang="en-US" sz="1600"/>
          </a:p>
          <a:p>
            <a:pPr marL="342900" indent="-342900">
              <a:buFont typeface="Arial" panose="020B0604020202020204" pitchFamily="34" charset="0"/>
              <a:buChar char="•"/>
            </a:pPr>
            <a:r>
              <a:rPr lang="zh-CN" altLang="en-US" sz="1600"/>
              <a:t>不剥夺：进程已获得的资源，在未使用之前，不能强行剥夺 (抢夺资源)。</a:t>
            </a:r>
            <a:endParaRPr lang="zh-CN" altLang="en-US" sz="1600"/>
          </a:p>
          <a:p>
            <a:pPr marL="342900" indent="-342900">
              <a:buFont typeface="Arial" panose="020B0604020202020204" pitchFamily="34" charset="0"/>
              <a:buChar char="•"/>
            </a:pPr>
            <a:r>
              <a:rPr lang="zh-CN" altLang="en-US" sz="1600"/>
              <a:t>循环等待：若干进程之间形成一种头尾相接的循环等待的资源关闭 (死循环)。</a:t>
            </a:r>
            <a:endParaRPr lang="zh-CN" altLang="en-US" sz="1600"/>
          </a:p>
        </p:txBody>
      </p:sp>
      <p:sp>
        <p:nvSpPr>
          <p:cNvPr id="8" name="文本框 7"/>
          <p:cNvSpPr txBox="1"/>
          <p:nvPr/>
        </p:nvSpPr>
        <p:spPr>
          <a:xfrm>
            <a:off x="735330" y="3461385"/>
            <a:ext cx="11344275" cy="3291840"/>
          </a:xfrm>
          <a:prstGeom prst="rect">
            <a:avLst/>
          </a:prstGeom>
          <a:noFill/>
        </p:spPr>
        <p:txBody>
          <a:bodyPr wrap="square" rtlCol="0" anchor="t">
            <a:spAutoFit/>
          </a:bodyPr>
          <a:p>
            <a:r>
              <a:rPr lang="zh-CN" altLang="en-US" sz="1600"/>
              <a:t>1. 破坏” 互斥” 条件：系统里取消互斥、若资源一般不被一个进程独占使用，那么死锁是肯定不会发生的，但一般 “互斥” 条件是无法破坏的，因此，在死锁预防里主要是破坏其他三个必要条件，而不去涉及破坏 “互斥” 条件。</a:t>
            </a:r>
            <a:endParaRPr lang="zh-CN" altLang="en-US" sz="1600"/>
          </a:p>
          <a:p>
            <a:r>
              <a:rPr lang="zh-CN" altLang="en-US" sz="1600"/>
              <a:t>2. 破坏 “请求和保持” 条件：</a:t>
            </a:r>
            <a:endParaRPr lang="zh-CN" altLang="en-US" sz="1600"/>
          </a:p>
          <a:p>
            <a:r>
              <a:rPr lang="zh-CN" altLang="en-US" sz="1600"/>
              <a:t>方法 1：所有的进程在开始运行之前，必须一次性的申请其在整个运行过程各种所需要的全部资源。</a:t>
            </a:r>
            <a:endParaRPr lang="zh-CN" altLang="en-US" sz="1600"/>
          </a:p>
          <a:p>
            <a:r>
              <a:rPr lang="zh-CN" altLang="en-US" sz="1600"/>
              <a:t>优点：简单易实施且安全。</a:t>
            </a:r>
            <a:endParaRPr lang="zh-CN" altLang="en-US" sz="1600"/>
          </a:p>
          <a:p>
            <a:r>
              <a:rPr lang="zh-CN" altLang="en-US" sz="1600"/>
              <a:t>缺点：因为某项资源不满足，进程无法启动，而其他已经满足了的资源也不会得到利用，严重降低了资源的利用率，造成资源浪费。</a:t>
            </a:r>
            <a:endParaRPr lang="zh-CN" altLang="en-US" sz="1600"/>
          </a:p>
          <a:p>
            <a:r>
              <a:rPr lang="zh-CN" altLang="en-US" sz="1600"/>
              <a:t>方法 2：该方法是对第一种方法的改进，允许进程只获得运行初期需要的资源，便开始运行，在运行过程中逐步释放掉分配到，已经使用完毕的资源，然后再去请求新的资源。这样的话资源的利用率会得到提高，也会减少进程的饥饿问题。</a:t>
            </a:r>
            <a:endParaRPr lang="zh-CN" altLang="en-US" sz="1600"/>
          </a:p>
          <a:p>
            <a:r>
              <a:rPr lang="zh-CN" altLang="en-US" sz="1600"/>
              <a:t>3. 破坏 “不剥夺” 条件：当一个已经持有了一些资源的进程在提出新的资源请求没有得到满足时，它必须释放已经保持的所有资源，待以后需要使用的时候再重新申请。这就意味着进程已占有的资源会被短暂的释放或者说被抢占了。</a:t>
            </a:r>
            <a:endParaRPr lang="zh-CN" altLang="en-US" sz="1600"/>
          </a:p>
          <a:p>
            <a:r>
              <a:rPr lang="zh-CN" altLang="en-US" sz="1600"/>
              <a:t>4. 破坏 “循环等待” 条件：可以通过定义资源类型的线性顺序来预防，可以将每个资源编号，当一个进程占有编号为 i 的资源时，那么它下一次申请资源只能申请编号大于 i 的资源。</a:t>
            </a:r>
            <a:endParaRPr lang="zh-CN" altLang="en-US" sz="1600"/>
          </a:p>
        </p:txBody>
      </p:sp>
      <p:sp>
        <p:nvSpPr>
          <p:cNvPr id="9" name="文本框 8"/>
          <p:cNvSpPr txBox="1"/>
          <p:nvPr/>
        </p:nvSpPr>
        <p:spPr>
          <a:xfrm>
            <a:off x="735330" y="3093085"/>
            <a:ext cx="2540000" cy="368300"/>
          </a:xfrm>
          <a:prstGeom prst="rect">
            <a:avLst/>
          </a:prstGeom>
          <a:noFill/>
        </p:spPr>
        <p:txBody>
          <a:bodyPr wrap="square" rtlCol="0" anchor="t">
            <a:spAutoFit/>
          </a:bodyPr>
          <a:p>
            <a:r>
              <a:rPr lang="zh-CN" altLang="en-US"/>
              <a:t>如何避免死锁？</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Synchronized</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 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死锁</a:t>
            </a:r>
            <a:r>
              <a:rPr lang="en-US" altLang="zh-CN" sz="2400" b="1" dirty="0">
                <a:solidFill>
                  <a:srgbClr val="002060"/>
                </a:solidFill>
                <a:latin typeface="微软雅黑" panose="020B0503020204020204" pitchFamily="34" charset="-122"/>
                <a:ea typeface="微软雅黑" panose="020B0503020204020204" pitchFamily="34" charset="-122"/>
              </a:rPr>
              <a:t> </a:t>
            </a:r>
            <a:r>
              <a:rPr lang="zh-CN" altLang="en-US" sz="2400" b="1" dirty="0">
                <a:solidFill>
                  <a:srgbClr val="002060"/>
                </a:solidFill>
                <a:latin typeface="微软雅黑" panose="020B0503020204020204" pitchFamily="34" charset="-122"/>
                <a:ea typeface="微软雅黑" panose="020B0503020204020204" pitchFamily="34" charset="-122"/>
              </a:rPr>
              <a:t>示例代码：DeadLock</a:t>
            </a:r>
            <a:r>
              <a:rPr lang="en-US" altLang="zh-CN" sz="2400" b="1" dirty="0">
                <a:solidFill>
                  <a:srgbClr val="002060"/>
                </a:solidFill>
                <a:latin typeface="微软雅黑" panose="020B0503020204020204" pitchFamily="34" charset="-122"/>
                <a:ea typeface="微软雅黑" panose="020B0503020204020204" pitchFamily="34" charset="-122"/>
              </a:rPr>
              <a:t>.java</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20750" y="2076450"/>
            <a:ext cx="10076180" cy="2584450"/>
          </a:xfrm>
          <a:prstGeom prst="rect">
            <a:avLst/>
          </a:prstGeom>
          <a:noFill/>
        </p:spPr>
        <p:txBody>
          <a:bodyPr wrap="square" rtlCol="0" anchor="t">
            <a:spAutoFit/>
          </a:bodyPr>
          <a:p>
            <a:r>
              <a:rPr lang="zh-CN" altLang="en-US"/>
              <a:t>现在我们介绍避免死锁的几个常见方法。</a:t>
            </a:r>
            <a:endParaRPr lang="zh-CN" altLang="en-US"/>
          </a:p>
          <a:p>
            <a:endParaRPr lang="zh-CN" altLang="en-US"/>
          </a:p>
          <a:p>
            <a:r>
              <a:rPr lang="zh-CN" altLang="en-US"/>
              <a:t>·避免一个线程同时获取多个锁。</a:t>
            </a:r>
            <a:endParaRPr lang="zh-CN" altLang="en-US"/>
          </a:p>
          <a:p>
            <a:endParaRPr lang="zh-CN" altLang="en-US"/>
          </a:p>
          <a:p>
            <a:r>
              <a:rPr lang="zh-CN" altLang="en-US"/>
              <a:t>·避免一个线程在锁内同时占用多个资源，尽量保证每个锁只占用一个资源。</a:t>
            </a:r>
            <a:endParaRPr lang="zh-CN" altLang="en-US"/>
          </a:p>
          <a:p>
            <a:endParaRPr lang="zh-CN" altLang="en-US"/>
          </a:p>
          <a:p>
            <a:r>
              <a:rPr lang="zh-CN" altLang="en-US"/>
              <a:t>·尝试使用定时锁，使用lock.tryLock（timeout）来替代使用内部锁机制。</a:t>
            </a:r>
            <a:endParaRPr lang="zh-CN" altLang="en-US"/>
          </a:p>
          <a:p>
            <a:endParaRPr lang="zh-CN" altLang="en-US"/>
          </a:p>
          <a:p>
            <a:r>
              <a:rPr lang="zh-CN" altLang="en-US"/>
              <a:t>·对于数据库锁，加锁和解锁必须在一个数据库连接里，否则会出现解锁失败的情况。</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Synchronized</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 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ObjectMonitor</a:t>
            </a:r>
            <a:r>
              <a:rPr lang="zh-CN" altLang="en-US" sz="2400" b="1" dirty="0">
                <a:solidFill>
                  <a:srgbClr val="002060"/>
                </a:solidFill>
                <a:latin typeface="微软雅黑" panose="020B0503020204020204" pitchFamily="34" charset="-122"/>
                <a:ea typeface="微软雅黑" panose="020B0503020204020204" pitchFamily="34" charset="-122"/>
              </a:rPr>
              <a:t>的属性</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997585" y="1953895"/>
            <a:ext cx="10605770" cy="4523105"/>
          </a:xfrm>
          <a:prstGeom prst="rect">
            <a:avLst/>
          </a:prstGeom>
          <a:noFill/>
        </p:spPr>
        <p:txBody>
          <a:bodyPr wrap="square" rtlCol="0">
            <a:spAutoFit/>
          </a:bodyPr>
          <a:p>
            <a:r>
              <a:rPr lang="en-US" altLang="zh-CN"/>
              <a:t>1. header </a:t>
            </a:r>
            <a:r>
              <a:rPr lang="zh-CN" altLang="en-US"/>
              <a:t>：</a:t>
            </a:r>
            <a:r>
              <a:rPr lang="en-US" altLang="zh-CN"/>
              <a:t> </a:t>
            </a:r>
            <a:r>
              <a:rPr lang="zh-CN" altLang="en-US"/>
              <a:t>重量级锁保存</a:t>
            </a:r>
            <a:r>
              <a:rPr lang="en-US" altLang="zh-CN"/>
              <a:t>markword</a:t>
            </a:r>
            <a:r>
              <a:rPr lang="zh-CN" altLang="en-US"/>
              <a:t>的地方</a:t>
            </a:r>
            <a:endParaRPr lang="zh-CN" altLang="en-US"/>
          </a:p>
          <a:p>
            <a:endParaRPr lang="zh-CN" altLang="en-US"/>
          </a:p>
          <a:p>
            <a:r>
              <a:rPr lang="en-US" altLang="zh-CN"/>
              <a:t>2. own: </a:t>
            </a:r>
            <a:r>
              <a:rPr lang="zh-CN" altLang="en-US"/>
              <a:t>指向我们持有锁的线程；对象的</a:t>
            </a:r>
            <a:r>
              <a:rPr lang="en-US" altLang="zh-CN"/>
              <a:t>markword</a:t>
            </a:r>
            <a:r>
              <a:rPr lang="zh-CN" altLang="en-US"/>
              <a:t>里边也保存了指向</a:t>
            </a:r>
            <a:r>
              <a:rPr lang="en-US" altLang="zh-CN"/>
              <a:t>monitor</a:t>
            </a:r>
            <a:r>
              <a:rPr lang="zh-CN" altLang="en-US"/>
              <a:t>的指针；</a:t>
            </a:r>
            <a:endParaRPr lang="zh-CN" altLang="en-US"/>
          </a:p>
          <a:p>
            <a:endParaRPr lang="zh-CN" altLang="en-US"/>
          </a:p>
          <a:p>
            <a:r>
              <a:rPr lang="en-US" altLang="zh-CN"/>
              <a:t>3. _cxq </a:t>
            </a:r>
            <a:r>
              <a:rPr lang="zh-CN" altLang="en-US"/>
              <a:t>队列：</a:t>
            </a:r>
            <a:r>
              <a:rPr lang="en-US" altLang="zh-CN"/>
              <a:t> </a:t>
            </a:r>
            <a:r>
              <a:rPr lang="zh-CN" altLang="en-US"/>
              <a:t>竞争队列。</a:t>
            </a:r>
            <a:r>
              <a:rPr lang="en-US" altLang="zh-CN"/>
              <a:t> A</a:t>
            </a:r>
            <a:r>
              <a:rPr lang="zh-CN" altLang="en-US"/>
              <a:t>线程持有锁没有释放；</a:t>
            </a:r>
            <a:r>
              <a:rPr lang="en-US" altLang="zh-CN"/>
              <a:t> B</a:t>
            </a:r>
            <a:r>
              <a:rPr lang="zh-CN" altLang="en-US"/>
              <a:t>和</a:t>
            </a:r>
            <a:r>
              <a:rPr lang="en-US" altLang="zh-CN"/>
              <a:t>C</a:t>
            </a:r>
            <a:r>
              <a:rPr lang="zh-CN" altLang="en-US"/>
              <a:t>线程同时过来争抢锁，都被</a:t>
            </a:r>
            <a:r>
              <a:rPr lang="en-US" altLang="zh-CN"/>
              <a:t>block</a:t>
            </a:r>
            <a:r>
              <a:rPr lang="zh-CN" altLang="en-US"/>
              <a:t>了，此时会将</a:t>
            </a:r>
            <a:r>
              <a:rPr lang="en-US" altLang="zh-CN"/>
              <a:t>B</a:t>
            </a:r>
            <a:r>
              <a:rPr lang="zh-CN" altLang="en-US"/>
              <a:t>和</a:t>
            </a:r>
            <a:r>
              <a:rPr lang="en-US" altLang="zh-CN"/>
              <a:t>C</a:t>
            </a:r>
            <a:r>
              <a:rPr lang="zh-CN" altLang="en-US"/>
              <a:t>线程加入到</a:t>
            </a:r>
            <a:r>
              <a:rPr lang="en-US" altLang="zh-CN"/>
              <a:t> </a:t>
            </a:r>
            <a:r>
              <a:rPr lang="zh-CN" altLang="en-US"/>
              <a:t>该队列。</a:t>
            </a:r>
            <a:endParaRPr lang="zh-CN" altLang="en-US"/>
          </a:p>
          <a:p>
            <a:endParaRPr lang="zh-CN" altLang="en-US"/>
          </a:p>
          <a:p>
            <a:r>
              <a:rPr lang="en-US" altLang="zh-CN"/>
              <a:t>4. EntryList</a:t>
            </a:r>
            <a:r>
              <a:rPr lang="zh-CN" altLang="en-US"/>
              <a:t>队列：同步队列。</a:t>
            </a:r>
            <a:r>
              <a:rPr lang="en-US" altLang="zh-CN"/>
              <a:t>A</a:t>
            </a:r>
            <a:r>
              <a:rPr lang="zh-CN" altLang="en-US"/>
              <a:t>线程释放锁，</a:t>
            </a:r>
            <a:r>
              <a:rPr lang="en-US" altLang="zh-CN"/>
              <a:t>B</a:t>
            </a:r>
            <a:r>
              <a:rPr lang="zh-CN" altLang="en-US"/>
              <a:t>和</a:t>
            </a:r>
            <a:r>
              <a:rPr lang="en-US" altLang="zh-CN"/>
              <a:t>C</a:t>
            </a:r>
            <a:r>
              <a:rPr lang="zh-CN" altLang="en-US"/>
              <a:t>线程中会选定一个继承者（可以去争抢锁的这个线程），另外一个线程会被放入我们的</a:t>
            </a:r>
            <a:r>
              <a:rPr lang="en-US" altLang="zh-CN"/>
              <a:t>EntryList</a:t>
            </a:r>
            <a:r>
              <a:rPr lang="zh-CN" altLang="en-US"/>
              <a:t>队列里边。</a:t>
            </a:r>
            <a:r>
              <a:rPr lang="en-US" altLang="zh-CN"/>
              <a:t> </a:t>
            </a:r>
            <a:endParaRPr lang="zh-CN" altLang="en-US"/>
          </a:p>
          <a:p>
            <a:endParaRPr lang="zh-CN" altLang="en-US"/>
          </a:p>
          <a:p>
            <a:r>
              <a:rPr lang="en-US" altLang="zh-CN"/>
              <a:t>5. waitset</a:t>
            </a:r>
            <a:r>
              <a:rPr lang="zh-CN" altLang="en-US"/>
              <a:t>：等待队列。</a:t>
            </a:r>
            <a:r>
              <a:rPr lang="en-US" altLang="zh-CN"/>
              <a:t>Object wait</a:t>
            </a:r>
            <a:r>
              <a:rPr lang="zh-CN" altLang="en-US"/>
              <a:t>的线程。</a:t>
            </a:r>
            <a:endParaRPr lang="zh-CN" altLang="en-US"/>
          </a:p>
          <a:p>
            <a:endParaRPr lang="zh-CN" altLang="en-US"/>
          </a:p>
          <a:p>
            <a:r>
              <a:rPr lang="en-US" altLang="zh-CN"/>
              <a:t>A</a:t>
            </a:r>
            <a:r>
              <a:rPr lang="zh-CN" altLang="en-US"/>
              <a:t>线程持有锁，</a:t>
            </a:r>
            <a:r>
              <a:rPr lang="en-US" altLang="zh-CN"/>
              <a:t>BC</a:t>
            </a:r>
            <a:r>
              <a:rPr lang="zh-CN" altLang="en-US"/>
              <a:t>线程过来竞争失败，进入</a:t>
            </a:r>
            <a:r>
              <a:rPr lang="en-US" altLang="zh-CN"/>
              <a:t>cxq -- </a:t>
            </a:r>
            <a:r>
              <a:rPr lang="zh-CN" altLang="en-US"/>
              <a:t>下轮竞争会把</a:t>
            </a:r>
            <a:r>
              <a:rPr lang="en-US" altLang="zh-CN"/>
              <a:t> cxq</a:t>
            </a:r>
            <a:r>
              <a:rPr lang="zh-CN" altLang="en-US"/>
              <a:t>里的线程移动到</a:t>
            </a:r>
            <a:r>
              <a:rPr lang="en-US" altLang="zh-CN"/>
              <a:t>EntrylIst</a:t>
            </a:r>
            <a:r>
              <a:rPr lang="zh-CN" altLang="en-US"/>
              <a:t>中。假设</a:t>
            </a:r>
            <a:r>
              <a:rPr lang="en-US" altLang="zh-CN"/>
              <a:t>B</a:t>
            </a:r>
            <a:r>
              <a:rPr lang="zh-CN" altLang="en-US"/>
              <a:t>线程竞争到了锁，然后</a:t>
            </a:r>
            <a:r>
              <a:rPr lang="en-US" altLang="zh-CN"/>
              <a:t>B</a:t>
            </a:r>
            <a:r>
              <a:rPr lang="zh-CN" altLang="en-US"/>
              <a:t>线程调用了</a:t>
            </a:r>
            <a:r>
              <a:rPr lang="en-US" altLang="zh-CN"/>
              <a:t> Object.Wait</a:t>
            </a:r>
            <a:r>
              <a:rPr lang="zh-CN" altLang="en-US"/>
              <a:t>方法，这时候</a:t>
            </a:r>
            <a:r>
              <a:rPr lang="en-US" altLang="zh-CN"/>
              <a:t>B</a:t>
            </a:r>
            <a:r>
              <a:rPr lang="zh-CN" altLang="en-US"/>
              <a:t>线程进入</a:t>
            </a:r>
            <a:r>
              <a:rPr lang="en-US" altLang="zh-CN"/>
              <a:t>waitset</a:t>
            </a:r>
            <a:r>
              <a:rPr lang="zh-CN" altLang="en-US"/>
              <a:t>，并释放锁。</a:t>
            </a:r>
            <a:r>
              <a:rPr lang="en-US" altLang="zh-CN"/>
              <a:t>C</a:t>
            </a:r>
            <a:r>
              <a:rPr lang="zh-CN" altLang="en-US"/>
              <a:t>线程拿到了锁，然后唤醒</a:t>
            </a:r>
            <a:r>
              <a:rPr lang="en-US" altLang="zh-CN"/>
              <a:t>B</a:t>
            </a:r>
            <a:r>
              <a:rPr lang="zh-CN" altLang="en-US"/>
              <a:t>线程。</a:t>
            </a:r>
            <a:r>
              <a:rPr lang="en-US" altLang="zh-CN"/>
              <a:t>B</a:t>
            </a:r>
            <a:r>
              <a:rPr lang="zh-CN" altLang="en-US"/>
              <a:t>线程会从</a:t>
            </a:r>
            <a:r>
              <a:rPr lang="en-US" altLang="zh-CN"/>
              <a:t>waitset</a:t>
            </a:r>
            <a:r>
              <a:rPr lang="zh-CN" altLang="en-US"/>
              <a:t>里边出来，直接竞争锁。如果竞争失败进入</a:t>
            </a:r>
            <a:r>
              <a:rPr lang="en-US" altLang="zh-CN"/>
              <a:t>cxq</a:t>
            </a:r>
            <a:r>
              <a:rPr lang="zh-CN" altLang="en-US"/>
              <a:t>，继续轮回，如果竞争成功，</a:t>
            </a:r>
            <a:r>
              <a:rPr lang="en-US" altLang="zh-CN"/>
              <a:t>ok</a:t>
            </a:r>
            <a:r>
              <a:rPr lang="zh-CN" altLang="en-US"/>
              <a:t>了。</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Synchronized</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 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什么是</a:t>
            </a:r>
            <a:r>
              <a:rPr lang="en-US" altLang="zh-CN" sz="2400" b="1" dirty="0">
                <a:solidFill>
                  <a:srgbClr val="002060"/>
                </a:solidFill>
                <a:latin typeface="微软雅黑" panose="020B0503020204020204" pitchFamily="34" charset="-122"/>
                <a:ea typeface="微软雅黑" panose="020B0503020204020204" pitchFamily="34" charset="-122"/>
              </a:rPr>
              <a:t>CPU</a:t>
            </a:r>
            <a:r>
              <a:rPr lang="zh-CN" altLang="en-US" sz="2400" b="1" dirty="0">
                <a:solidFill>
                  <a:srgbClr val="002060"/>
                </a:solidFill>
                <a:latin typeface="微软雅黑" panose="020B0503020204020204" pitchFamily="34" charset="-122"/>
                <a:ea typeface="微软雅黑" panose="020B0503020204020204" pitchFamily="34" charset="-122"/>
              </a:rPr>
              <a:t>的用户态与内核态</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51535" y="1699895"/>
            <a:ext cx="6168390" cy="368300"/>
          </a:xfrm>
          <a:prstGeom prst="rect">
            <a:avLst/>
          </a:prstGeom>
          <a:noFill/>
        </p:spPr>
        <p:txBody>
          <a:bodyPr wrap="none" rtlCol="0">
            <a:spAutoFit/>
          </a:bodyPr>
          <a:p>
            <a:pPr algn="l"/>
            <a:r>
              <a:rPr lang="zh-CN" altLang="en-US" b="1"/>
              <a:t>CPU 的两种工作状态</a:t>
            </a:r>
            <a:r>
              <a:rPr lang="zh-CN" altLang="en-US"/>
              <a:t>：内核态（管态）和用户态（目态）。</a:t>
            </a:r>
            <a:endParaRPr lang="zh-CN" altLang="en-US"/>
          </a:p>
        </p:txBody>
      </p:sp>
      <p:sp>
        <p:nvSpPr>
          <p:cNvPr id="8" name="文本框 7"/>
          <p:cNvSpPr txBox="1"/>
          <p:nvPr/>
        </p:nvSpPr>
        <p:spPr>
          <a:xfrm>
            <a:off x="851535" y="2162810"/>
            <a:ext cx="11154410" cy="4276725"/>
          </a:xfrm>
          <a:prstGeom prst="rect">
            <a:avLst/>
          </a:prstGeom>
          <a:noFill/>
        </p:spPr>
        <p:txBody>
          <a:bodyPr wrap="square" rtlCol="0" anchor="t">
            <a:spAutoFit/>
          </a:bodyPr>
          <a:p>
            <a:r>
              <a:rPr lang="zh-CN" altLang="en-US" sz="1600" b="1"/>
              <a:t>内核态</a:t>
            </a:r>
            <a:r>
              <a:rPr lang="zh-CN" altLang="en-US" sz="1600"/>
              <a:t>：</a:t>
            </a:r>
            <a:endParaRPr lang="zh-CN" altLang="en-US" sz="1600"/>
          </a:p>
          <a:p>
            <a:r>
              <a:rPr lang="zh-CN" altLang="en-US" sz="1600"/>
              <a:t>1. 系统中既有操作系统的程序，也有普通用户程序。为了安全性和稳定性，操作系统的程序不能随便访问，这就是内核态。即需要执行操作系统的程序就必须转换到内核态才能执行！</a:t>
            </a:r>
            <a:endParaRPr lang="zh-CN" altLang="en-US" sz="1600"/>
          </a:p>
          <a:p>
            <a:r>
              <a:rPr lang="zh-CN" altLang="en-US" sz="1600"/>
              <a:t>2. 内核态可以使用计算机所有的硬件资源！</a:t>
            </a:r>
            <a:endParaRPr lang="zh-CN" altLang="en-US" sz="1600"/>
          </a:p>
          <a:p>
            <a:endParaRPr lang="zh-CN" altLang="en-US" sz="1600"/>
          </a:p>
          <a:p>
            <a:r>
              <a:rPr lang="zh-CN" altLang="en-US" sz="1600" b="1"/>
              <a:t>用户态</a:t>
            </a:r>
            <a:r>
              <a:rPr lang="zh-CN" altLang="en-US" sz="1600"/>
              <a:t>：不能直接使用系统资源，也不能改变 CPU 的工作状态，并且只能访问这个用户程序自己的存储空间！</a:t>
            </a:r>
            <a:endParaRPr lang="zh-CN" altLang="en-US" sz="1600"/>
          </a:p>
          <a:p>
            <a:endParaRPr lang="zh-CN" altLang="en-US" sz="1600"/>
          </a:p>
          <a:p>
            <a:r>
              <a:rPr lang="zh-CN" altLang="en-US" sz="1600"/>
              <a:t>当一个进程在执行用户自己的代码时处于用户运行态（用户态），此时特权级最低，为 3 级，是普通的用户进程运行的特权级，大部分用户直接面对的程序都是运行在用户态。Ring3 状态不能访问 Ring0 的地址空间，包括代码和数据；当一个进程因为系统调用陷入内核代码中执行时处于内核运行态（内核态），此时特权级最高，为 0 级。执行的内核代码会使用当前进程的内核栈，每个进程都有自己的内核栈。</a:t>
            </a:r>
            <a:endParaRPr lang="zh-CN" altLang="en-US" sz="1600"/>
          </a:p>
          <a:p>
            <a:endParaRPr lang="zh-CN" altLang="en-US" sz="1600"/>
          </a:p>
          <a:p>
            <a:r>
              <a:rPr lang="zh-CN" altLang="en-US" sz="1600"/>
              <a:t>用户运行一个程序，该程序创建的进程开始时运行自己的代码，处于用户态。</a:t>
            </a:r>
            <a:r>
              <a:rPr lang="zh-CN" altLang="en-US" sz="1600" b="1"/>
              <a:t>如果要执行文件操作、网络数据发送等操作必须通过 write、send 等系统调用，这些系统调用会调用内核的代码。进程会切换到 Ring0</a:t>
            </a:r>
            <a:r>
              <a:rPr lang="zh-CN" altLang="en-US" sz="1600"/>
              <a:t>，然后进入内核地址空间去执行内核代码来完成相应的操作。内核态的进程执行完后又会切换到 Ring3，回到用户态。这样，用户态的程序就不能随意操作内核地址空间，具有一定的安全保护作用。这说的保护模式是指通过内存页表操作等机制，保证进程间的地址空间不会互相冲突，一个进程的操作不会修改另一个进程地址空间中的数据。</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Synchronized</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 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用户态与内核态切换的触发条件</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76910" y="1828165"/>
            <a:ext cx="11302365" cy="4769485"/>
          </a:xfrm>
          <a:prstGeom prst="rect">
            <a:avLst/>
          </a:prstGeom>
          <a:noFill/>
        </p:spPr>
        <p:txBody>
          <a:bodyPr wrap="square" rtlCol="0" anchor="t">
            <a:spAutoFit/>
          </a:bodyPr>
          <a:p>
            <a:r>
              <a:rPr lang="zh-CN" altLang="en-US" sz="1600">
                <a:sym typeface="+mn-ea"/>
              </a:rPr>
              <a:t>当在系统中执行一个程序时，大部分时间是运行在用户态下的，在其需要操作系统帮助完成一些用户态自己没有特权和能力完成的操作时就会切换到内核态。</a:t>
            </a:r>
            <a:endParaRPr lang="zh-CN" altLang="en-US" sz="1600"/>
          </a:p>
          <a:p>
            <a:r>
              <a:rPr lang="zh-CN" altLang="en-US" sz="1600" b="1">
                <a:sym typeface="+mn-ea"/>
              </a:rPr>
              <a:t>用户态切换到内核态的 3 种方式</a:t>
            </a:r>
            <a:endParaRPr lang="zh-CN" altLang="en-US" sz="1600" b="1"/>
          </a:p>
          <a:p>
            <a:r>
              <a:rPr lang="zh-CN" altLang="en-US" sz="1600">
                <a:sym typeface="+mn-ea"/>
              </a:rPr>
              <a:t>（1）</a:t>
            </a:r>
            <a:r>
              <a:rPr lang="zh-CN" altLang="en-US" sz="1600" b="1">
                <a:sym typeface="+mn-ea"/>
              </a:rPr>
              <a:t>系统调用</a:t>
            </a:r>
            <a:endParaRPr lang="zh-CN" altLang="en-US" sz="1600" b="1"/>
          </a:p>
          <a:p>
            <a:r>
              <a:rPr lang="zh-CN" altLang="en-US" sz="1600">
                <a:sym typeface="+mn-ea"/>
              </a:rPr>
              <a:t>这是用户态进程主动要求切换到内核态的一种方式。用户态进程通过系统调用申请使用操作系统提供的服务程序完成工作。例如 fork（）就是执行了一个创建新进程的系统调用。系统调用的机制是使用了操作系统为用户特别开放的一个中断来实现，如 Linux 的 int 80h 中断。</a:t>
            </a:r>
            <a:endParaRPr lang="zh-CN" altLang="en-US" sz="1600"/>
          </a:p>
          <a:p>
            <a:r>
              <a:rPr lang="zh-CN" altLang="en-US" sz="1600">
                <a:sym typeface="+mn-ea"/>
              </a:rPr>
              <a:t>（2）</a:t>
            </a:r>
            <a:r>
              <a:rPr lang="zh-CN" altLang="en-US" sz="1600" b="1">
                <a:sym typeface="+mn-ea"/>
              </a:rPr>
              <a:t>异常</a:t>
            </a:r>
            <a:endParaRPr lang="zh-CN" altLang="en-US" sz="1600" b="1"/>
          </a:p>
          <a:p>
            <a:r>
              <a:rPr lang="zh-CN" altLang="en-US" sz="1600">
                <a:sym typeface="+mn-ea"/>
              </a:rPr>
              <a:t>当 cpu 在执行运行在用户态下的程序时，发生了一些没有预知的异常，这时会触发由当前运行进程切换到处理此异常的内核相关进程中，也就是切换到了内核态，如缺页异常。</a:t>
            </a:r>
            <a:endParaRPr lang="zh-CN" altLang="en-US" sz="1600"/>
          </a:p>
          <a:p>
            <a:r>
              <a:rPr lang="zh-CN" altLang="en-US" sz="1600">
                <a:sym typeface="+mn-ea"/>
              </a:rPr>
              <a:t>（3）</a:t>
            </a:r>
            <a:r>
              <a:rPr lang="zh-CN" altLang="en-US" sz="1600" b="1">
                <a:sym typeface="+mn-ea"/>
              </a:rPr>
              <a:t>外围设备的中断</a:t>
            </a:r>
            <a:endParaRPr lang="zh-CN" altLang="en-US" sz="1600" b="1"/>
          </a:p>
          <a:p>
            <a:r>
              <a:rPr lang="zh-CN" altLang="en-US" sz="1600">
                <a:sym typeface="+mn-ea"/>
              </a:rPr>
              <a:t>当外围设备完成用户请求的操作后，会向 CPU 发出相应的中断信号，这时 CPU 会暂停执行下一条即将要执行的指令而转到与中断信号对应的处理程序去执行，如果前面执行的指令时用户态下的程序，那么转换的过程自然就会是 由用户态到内核态的切换。如硬盘读写操作完成，系统会切换到硬盘读写的中断处理程序中执行后边的操作等。</a:t>
            </a:r>
            <a:endParaRPr lang="zh-CN" altLang="en-US" sz="1600"/>
          </a:p>
          <a:p>
            <a:endParaRPr lang="zh-CN" altLang="en-US" sz="1600"/>
          </a:p>
          <a:p>
            <a:r>
              <a:rPr lang="zh-CN" altLang="en-US" sz="1600">
                <a:sym typeface="+mn-ea"/>
              </a:rPr>
              <a:t>这三种方式是系统在运行时由用户态切换到内核态的最主要方式，其中系统调用可以认为是用户进程主动发起的，异常和外围设备中断则是被动的。从触发方式上看，切换方式都不一样，但从最终实际完成由用户态到内核态的切换操作来看，步骤有事一样的，都相当于执行了一个中断响应的过程。系统调用实际上最终是中断机制实现的，而异常和中断的处理机制基本一致。</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Synchronized</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 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用户态到内核态的切换步骤（了解）</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89635" y="2329815"/>
            <a:ext cx="9268460" cy="2799715"/>
          </a:xfrm>
          <a:prstGeom prst="rect">
            <a:avLst/>
          </a:prstGeom>
          <a:noFill/>
        </p:spPr>
        <p:txBody>
          <a:bodyPr wrap="square" rtlCol="0" anchor="t">
            <a:spAutoFit/>
          </a:bodyPr>
          <a:p>
            <a:r>
              <a:rPr lang="zh-CN" altLang="en-US" sz="1600">
                <a:sym typeface="+mn-ea"/>
              </a:rPr>
              <a:t>[1] 从当前进程的描述符中提取其内核栈的 ss0 及 esp0 信息。</a:t>
            </a:r>
            <a:endParaRPr lang="zh-CN" altLang="en-US" sz="1600"/>
          </a:p>
          <a:p>
            <a:endParaRPr lang="zh-CN" altLang="en-US" sz="1600"/>
          </a:p>
          <a:p>
            <a:r>
              <a:rPr lang="zh-CN" altLang="en-US" sz="1600">
                <a:sym typeface="+mn-ea"/>
              </a:rPr>
              <a:t>[2] 使用 ss0 和 esp0 指向的内核栈将当前进程的 cs,eip,eflags,ss,esp 信息保存起来，这个</a:t>
            </a:r>
            <a:endParaRPr lang="zh-CN" altLang="en-US" sz="1600"/>
          </a:p>
          <a:p>
            <a:endParaRPr lang="zh-CN" altLang="en-US" sz="1600"/>
          </a:p>
          <a:p>
            <a:r>
              <a:rPr lang="zh-CN" altLang="en-US" sz="1600">
                <a:sym typeface="+mn-ea"/>
              </a:rPr>
              <a:t>过程也完成了由用户栈到内核栈的切换过程，同时保存了被暂停执行的程序的下一</a:t>
            </a:r>
            <a:endParaRPr lang="zh-CN" altLang="en-US" sz="1600"/>
          </a:p>
          <a:p>
            <a:endParaRPr lang="zh-CN" altLang="en-US" sz="1600"/>
          </a:p>
          <a:p>
            <a:r>
              <a:rPr lang="zh-CN" altLang="en-US" sz="1600">
                <a:sym typeface="+mn-ea"/>
              </a:rPr>
              <a:t>条指令。</a:t>
            </a:r>
            <a:endParaRPr lang="zh-CN" altLang="en-US" sz="1600"/>
          </a:p>
          <a:p>
            <a:endParaRPr lang="zh-CN" altLang="en-US" sz="1600"/>
          </a:p>
          <a:p>
            <a:r>
              <a:rPr lang="zh-CN" altLang="en-US" sz="1600">
                <a:sym typeface="+mn-ea"/>
              </a:rPr>
              <a:t>[3] 将先前由中断向量检索得到的中断处理程序的 cs,eip 信息装入相应的寄存器，开始</a:t>
            </a:r>
            <a:endParaRPr lang="zh-CN" altLang="en-US" sz="1600"/>
          </a:p>
          <a:p>
            <a:endParaRPr lang="zh-CN" altLang="en-US" sz="1600"/>
          </a:p>
          <a:p>
            <a:r>
              <a:rPr lang="zh-CN" altLang="en-US" sz="1600">
                <a:sym typeface="+mn-ea"/>
              </a:rPr>
              <a:t>执行中断处理程序，这时就转到了内核态的程序执行了。</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并发编程初探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115060" y="1170305"/>
            <a:ext cx="3073400"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Java - </a:t>
            </a:r>
            <a:r>
              <a:rPr lang="zh-CN" altLang="en-US" sz="2400" b="1" dirty="0">
                <a:solidFill>
                  <a:srgbClr val="002060"/>
                </a:solidFill>
                <a:latin typeface="微软雅黑" panose="020B0503020204020204" pitchFamily="34" charset="-122"/>
                <a:ea typeface="微软雅黑" panose="020B0503020204020204" pitchFamily="34" charset="-122"/>
              </a:rPr>
              <a:t>天生的多线程</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4399915" y="1774190"/>
            <a:ext cx="7679690" cy="4778375"/>
          </a:xfrm>
          <a:prstGeom prst="rect">
            <a:avLst/>
          </a:prstGeom>
        </p:spPr>
      </p:pic>
      <p:sp>
        <p:nvSpPr>
          <p:cNvPr id="7" name="文本框 6"/>
          <p:cNvSpPr txBox="1"/>
          <p:nvPr/>
        </p:nvSpPr>
        <p:spPr>
          <a:xfrm>
            <a:off x="902970" y="1774190"/>
            <a:ext cx="3285490" cy="4246245"/>
          </a:xfrm>
          <a:prstGeom prst="rect">
            <a:avLst/>
          </a:prstGeom>
          <a:noFill/>
        </p:spPr>
        <p:txBody>
          <a:bodyPr wrap="square" rtlCol="0" anchor="t">
            <a:spAutoFit/>
          </a:bodyPr>
          <a:p>
            <a:r>
              <a:rPr lang="zh-CN" altLang="en-US"/>
              <a:t>在一个进程里可以创建多个线程，</a:t>
            </a:r>
            <a:r>
              <a:rPr lang="zh-CN" altLang="en-US" b="1"/>
              <a:t>这些线程都拥有各自的计数器、堆栈和局部变量等属性，并且能够</a:t>
            </a:r>
            <a:r>
              <a:rPr lang="zh-CN" altLang="en-US"/>
              <a:t>访问共享的内存变量。处理器在这些线程上高速切换，让使用者感觉到这些线程在同时执行。</a:t>
            </a:r>
            <a:endParaRPr lang="zh-CN" altLang="en-US"/>
          </a:p>
          <a:p>
            <a:endParaRPr lang="zh-CN" altLang="en-US"/>
          </a:p>
          <a:p>
            <a:r>
              <a:rPr lang="zh-CN" altLang="en-US"/>
              <a:t>当前的</a:t>
            </a:r>
            <a:r>
              <a:rPr lang="en-US" altLang="zh-CN"/>
              <a:t>main</a:t>
            </a:r>
            <a:r>
              <a:rPr lang="zh-CN" altLang="en-US"/>
              <a:t>函数就是一个</a:t>
            </a:r>
            <a:r>
              <a:rPr lang="en-US" altLang="zh-CN"/>
              <a:t> JVM </a:t>
            </a:r>
            <a:r>
              <a:rPr lang="zh-CN" altLang="en-US"/>
              <a:t>进程。</a:t>
            </a:r>
            <a:r>
              <a:rPr lang="en-US" altLang="zh-CN"/>
              <a:t> </a:t>
            </a:r>
            <a:r>
              <a:rPr lang="zh-CN" altLang="en-US"/>
              <a:t>打印出来的</a:t>
            </a:r>
            <a:r>
              <a:rPr lang="en-US" altLang="zh-CN"/>
              <a:t> 6 </a:t>
            </a:r>
            <a:r>
              <a:rPr lang="zh-CN" altLang="en-US"/>
              <a:t>条线程信息就是进程中的多条线程。</a:t>
            </a:r>
            <a:endParaRPr lang="zh-CN" altLang="en-US"/>
          </a:p>
          <a:p>
            <a:endParaRPr lang="zh-CN" altLang="en-US"/>
          </a:p>
          <a:p>
            <a:r>
              <a:rPr lang="zh-CN" altLang="en-US"/>
              <a:t>示例代码：</a:t>
            </a:r>
            <a:r>
              <a:rPr lang="en-US" altLang="zh-CN"/>
              <a:t> ThreadPrint.java</a:t>
            </a:r>
            <a:endParaRPr lang="en-US" altLang="zh-CN"/>
          </a:p>
          <a:p>
            <a:endParaRPr lang="zh-CN" altLang="en-US"/>
          </a:p>
          <a:p>
            <a:r>
              <a:rPr lang="zh-CN" altLang="en-US" b="1">
                <a:solidFill>
                  <a:srgbClr val="FF0000"/>
                </a:solidFill>
              </a:rPr>
              <a:t>这</a:t>
            </a:r>
            <a:r>
              <a:rPr lang="en-US" altLang="zh-CN" b="1">
                <a:solidFill>
                  <a:srgbClr val="FF0000"/>
                </a:solidFill>
              </a:rPr>
              <a:t> 6 </a:t>
            </a:r>
            <a:r>
              <a:rPr lang="zh-CN" altLang="en-US" b="1">
                <a:solidFill>
                  <a:srgbClr val="FF0000"/>
                </a:solidFill>
              </a:rPr>
              <a:t>条线程分别是干什么的？</a:t>
            </a:r>
            <a:endParaRPr lang="zh-CN" altLang="en-US"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0505" y="202565"/>
            <a:ext cx="4333875" cy="583565"/>
          </a:xfrm>
          <a:prstGeom prst="rect">
            <a:avLst/>
          </a:prstGeom>
          <a:noFill/>
        </p:spPr>
        <p:txBody>
          <a:bodyPr wrap="square" rtlCol="0">
            <a:spAutoFit/>
          </a:bodyPr>
          <a:lstStyle/>
          <a:p>
            <a:r>
              <a:rPr kumimoji="1" lang="en-US" altLang="zh-CN" sz="3200" dirty="0">
                <a:solidFill>
                  <a:schemeClr val="accent1"/>
                </a:solidFill>
                <a:latin typeface="微软雅黑" panose="020B0503020204020204" pitchFamily="34" charset="-122"/>
                <a:ea typeface="微软雅黑" panose="020B0503020204020204" pitchFamily="34" charset="-122"/>
              </a:rPr>
              <a:t>Java</a:t>
            </a:r>
            <a:r>
              <a:rPr kumimoji="1" lang="zh-CN" altLang="en-US" sz="3200" dirty="0">
                <a:solidFill>
                  <a:schemeClr val="accent1"/>
                </a:solidFill>
                <a:latin typeface="微软雅黑" panose="020B0503020204020204" pitchFamily="34" charset="-122"/>
                <a:ea typeface="微软雅黑" panose="020B0503020204020204" pitchFamily="34" charset="-122"/>
              </a:rPr>
              <a:t>内存模型</a:t>
            </a:r>
            <a:r>
              <a:rPr kumimoji="1" lang="en-US" altLang="zh-CN" sz="3200" dirty="0">
                <a:solidFill>
                  <a:schemeClr val="accent1"/>
                </a:solidFill>
                <a:latin typeface="微软雅黑" panose="020B0503020204020204" pitchFamily="34" charset="-122"/>
                <a:ea typeface="微软雅黑" panose="020B0503020204020204" pitchFamily="34" charset="-122"/>
              </a:rPr>
              <a:t> - JMM</a:t>
            </a:r>
            <a:r>
              <a:rPr kumimoji="1" lang="zh-CN" altLang="en-US" sz="3200" dirty="0">
                <a:solidFill>
                  <a:schemeClr val="accent1"/>
                </a:solidFill>
                <a:latin typeface="微软雅黑" panose="020B0503020204020204" pitchFamily="34" charset="-122"/>
                <a:ea typeface="微软雅黑" panose="020B0503020204020204" pitchFamily="34" charset="-122"/>
              </a:rPr>
              <a:t>          </a:t>
            </a:r>
            <a:endParaRPr kumimoji="1"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5" name="直角三角形 4"/>
          <p:cNvSpPr/>
          <p:nvPr/>
        </p:nvSpPr>
        <p:spPr>
          <a:xfrm rot="10800000">
            <a:off x="3723860" y="1282611"/>
            <a:ext cx="266389" cy="2663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1" y="0"/>
            <a:ext cx="8246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TextBox 1"/>
          <p:cNvSpPr txBox="1"/>
          <p:nvPr/>
        </p:nvSpPr>
        <p:spPr>
          <a:xfrm>
            <a:off x="399415" y="1794748"/>
            <a:ext cx="3759835" cy="3415030"/>
          </a:xfrm>
          <a:prstGeom prst="rect">
            <a:avLst/>
          </a:prstGeom>
          <a:noFill/>
        </p:spPr>
        <p:txBody>
          <a:bodyPr wrap="square" rtlCol="0">
            <a:spAutoFit/>
          </a:bodyPr>
          <a:lstStyle/>
          <a:p>
            <a:pPr algn="l"/>
            <a:endParaRPr lang="en-US" altLang="zh-CN" b="1" dirty="0">
              <a:solidFill>
                <a:schemeClr val="accent1"/>
              </a:solidFill>
            </a:endParaRPr>
          </a:p>
          <a:p>
            <a:pPr marL="285750" indent="-285750" algn="l">
              <a:buFont typeface="Wingdings" panose="05000000000000000000" pitchFamily="2" charset="2"/>
              <a:buChar char="u"/>
            </a:pPr>
            <a:r>
              <a:rPr lang="en-US" altLang="zh-CN" b="1" dirty="0">
                <a:solidFill>
                  <a:schemeClr val="accent1"/>
                </a:solidFill>
              </a:rPr>
              <a:t>JMM </a:t>
            </a:r>
            <a:r>
              <a:rPr lang="zh-CN" altLang="en-US" b="1" dirty="0">
                <a:solidFill>
                  <a:schemeClr val="accent1"/>
                </a:solidFill>
              </a:rPr>
              <a:t>内存模型基础</a:t>
            </a:r>
            <a:endParaRPr lang="zh-CN" altLang="en-US" b="1" dirty="0">
              <a:solidFill>
                <a:schemeClr val="accent1"/>
              </a:solidFill>
            </a:endParaRPr>
          </a:p>
          <a:p>
            <a:pPr marL="285750" indent="-285750" algn="l">
              <a:buFont typeface="Wingdings" panose="05000000000000000000" pitchFamily="2" charset="2"/>
              <a:buChar char="u"/>
            </a:pPr>
            <a:endParaRPr lang="en-US" altLang="zh-CN" b="1" dirty="0">
              <a:solidFill>
                <a:schemeClr val="accent1"/>
              </a:solidFill>
            </a:endParaRPr>
          </a:p>
          <a:p>
            <a:pPr marL="285750" indent="-285750" algn="l">
              <a:buFont typeface="Wingdings" panose="05000000000000000000" pitchFamily="2" charset="2"/>
              <a:buChar char="u"/>
            </a:pPr>
            <a:r>
              <a:rPr lang="zh-CN" b="1" dirty="0">
                <a:solidFill>
                  <a:schemeClr val="accent1"/>
                </a:solidFill>
              </a:rPr>
              <a:t>指令重排序</a:t>
            </a:r>
            <a:endParaRPr lang="zh-CN" b="1" dirty="0">
              <a:solidFill>
                <a:schemeClr val="accent1"/>
              </a:solidFill>
            </a:endParaRPr>
          </a:p>
          <a:p>
            <a:pPr marL="285750" indent="-285750" algn="l">
              <a:buFont typeface="Wingdings" panose="05000000000000000000" pitchFamily="2" charset="2"/>
              <a:buChar char="u"/>
            </a:pPr>
            <a:endParaRPr lang="en-US" altLang="zh-CN" b="1" dirty="0">
              <a:solidFill>
                <a:schemeClr val="accent1"/>
              </a:solidFill>
            </a:endParaRPr>
          </a:p>
          <a:p>
            <a:pPr marL="285750" indent="-285750" algn="l">
              <a:buFont typeface="Wingdings" panose="05000000000000000000" pitchFamily="2" charset="2"/>
              <a:buChar char="u"/>
            </a:pPr>
            <a:r>
              <a:rPr lang="zh-CN" altLang="en-US" b="1" dirty="0">
                <a:solidFill>
                  <a:schemeClr val="accent1"/>
                </a:solidFill>
              </a:rPr>
              <a:t>内存屏障</a:t>
            </a:r>
            <a:endParaRPr lang="zh-CN" altLang="en-US" b="1" dirty="0">
              <a:solidFill>
                <a:schemeClr val="accent1"/>
              </a:solidFill>
            </a:endParaRPr>
          </a:p>
          <a:p>
            <a:pPr marL="285750" indent="-285750" algn="l">
              <a:buFont typeface="Wingdings" panose="05000000000000000000" pitchFamily="2" charset="2"/>
              <a:buChar char="u"/>
            </a:pPr>
            <a:endParaRPr lang="zh-CN" altLang="en-US" b="1" dirty="0">
              <a:solidFill>
                <a:schemeClr val="accent1"/>
              </a:solidFill>
            </a:endParaRPr>
          </a:p>
          <a:p>
            <a:pPr marL="285750" indent="-285750" algn="l">
              <a:buFont typeface="Wingdings" panose="05000000000000000000" pitchFamily="2" charset="2"/>
              <a:buChar char="u"/>
            </a:pPr>
            <a:r>
              <a:rPr lang="en-US" b="1" dirty="0">
                <a:solidFill>
                  <a:schemeClr val="accent1"/>
                </a:solidFill>
                <a:sym typeface="+mn-ea"/>
              </a:rPr>
              <a:t>Happens-Before </a:t>
            </a:r>
            <a:r>
              <a:rPr lang="zh-CN" altLang="en-US" b="1" dirty="0">
                <a:solidFill>
                  <a:schemeClr val="accent1"/>
                </a:solidFill>
                <a:sym typeface="+mn-ea"/>
              </a:rPr>
              <a:t>原则</a:t>
            </a:r>
            <a:endParaRPr lang="zh-CN" altLang="en-US" b="1" dirty="0">
              <a:solidFill>
                <a:schemeClr val="accent1"/>
              </a:solidFill>
              <a:sym typeface="+mn-ea"/>
            </a:endParaRPr>
          </a:p>
          <a:p>
            <a:pPr marL="285750" indent="-285750" algn="l">
              <a:buFont typeface="Wingdings" panose="05000000000000000000" pitchFamily="2" charset="2"/>
              <a:buChar char="u"/>
            </a:pPr>
            <a:endParaRPr lang="zh-CN" altLang="en-US" b="1" dirty="0">
              <a:solidFill>
                <a:schemeClr val="accent1"/>
              </a:solidFill>
            </a:endParaRPr>
          </a:p>
          <a:p>
            <a:pPr marL="285750" indent="-285750" algn="l">
              <a:buFont typeface="Wingdings" panose="05000000000000000000" pitchFamily="2" charset="2"/>
              <a:buChar char="u"/>
            </a:pPr>
            <a:r>
              <a:rPr lang="en-US" b="1" dirty="0">
                <a:solidFill>
                  <a:schemeClr val="accent1"/>
                </a:solidFill>
                <a:sym typeface="+mn-ea"/>
              </a:rPr>
              <a:t>as-if-serial语义</a:t>
            </a:r>
            <a:endParaRPr lang="en-US" b="1" dirty="0">
              <a:solidFill>
                <a:schemeClr val="accent1"/>
              </a:solidFill>
            </a:endParaRPr>
          </a:p>
          <a:p>
            <a:pPr marL="285750" indent="-285750" algn="l">
              <a:buFont typeface="Wingdings" panose="05000000000000000000" pitchFamily="2" charset="2"/>
              <a:buChar char="u"/>
            </a:pPr>
            <a:endParaRPr lang="zh-CN" altLang="en-US" b="1" dirty="0">
              <a:solidFill>
                <a:schemeClr val="accent1"/>
              </a:solidFill>
            </a:endParaRPr>
          </a:p>
          <a:p>
            <a:pPr marL="285750" indent="-285750" algn="l">
              <a:buFont typeface="Wingdings" panose="05000000000000000000" pitchFamily="2" charset="2"/>
              <a:buChar char="u"/>
            </a:pPr>
            <a:r>
              <a:rPr lang="zh-CN" altLang="en-US" b="1" dirty="0">
                <a:solidFill>
                  <a:schemeClr val="accent1"/>
                </a:solidFill>
              </a:rPr>
              <a:t>锁的获取与释放的内存语义</a:t>
            </a:r>
            <a:endParaRPr lang="zh-CN" altLang="en-US" b="1" dirty="0">
              <a:solidFill>
                <a:schemeClr val="accent1"/>
              </a:solidFill>
            </a:endParaRPr>
          </a:p>
        </p:txBody>
      </p:sp>
      <p:pic>
        <p:nvPicPr>
          <p:cNvPr id="100" name="图片 99"/>
          <p:cNvPicPr/>
          <p:nvPr/>
        </p:nvPicPr>
        <p:blipFill>
          <a:blip r:embed="rId1"/>
          <a:stretch>
            <a:fillRect/>
          </a:stretch>
        </p:blipFill>
        <p:spPr>
          <a:xfrm>
            <a:off x="4564380" y="124460"/>
            <a:ext cx="7437120" cy="66090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Java</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内存模型</a:t>
              </a:r>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 - JMM</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Java</a:t>
            </a:r>
            <a:r>
              <a:rPr lang="zh-CN" altLang="en-US" sz="2400" b="1" dirty="0">
                <a:solidFill>
                  <a:srgbClr val="002060"/>
                </a:solidFill>
                <a:latin typeface="微软雅黑" panose="020B0503020204020204" pitchFamily="34" charset="-122"/>
                <a:ea typeface="微软雅黑" panose="020B0503020204020204" pitchFamily="34" charset="-122"/>
              </a:rPr>
              <a:t>内存模型</a:t>
            </a:r>
            <a:r>
              <a:rPr lang="en-US" altLang="zh-CN" sz="2400" b="1" dirty="0">
                <a:solidFill>
                  <a:srgbClr val="002060"/>
                </a:solidFill>
                <a:latin typeface="微软雅黑" panose="020B0503020204020204" pitchFamily="34" charset="-122"/>
                <a:ea typeface="微软雅黑" panose="020B0503020204020204" pitchFamily="34" charset="-122"/>
              </a:rPr>
              <a:t> - </a:t>
            </a:r>
            <a:r>
              <a:rPr lang="zh-CN" altLang="en-US" sz="2400" b="1" dirty="0">
                <a:solidFill>
                  <a:srgbClr val="002060"/>
                </a:solidFill>
                <a:latin typeface="微软雅黑" panose="020B0503020204020204" pitchFamily="34" charset="-122"/>
                <a:ea typeface="微软雅黑" panose="020B0503020204020204" pitchFamily="34" charset="-122"/>
              </a:rPr>
              <a:t>基础</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5744210" y="1605280"/>
            <a:ext cx="6048375" cy="5118735"/>
          </a:xfrm>
          <a:prstGeom prst="rect">
            <a:avLst/>
          </a:prstGeom>
        </p:spPr>
      </p:pic>
      <p:sp>
        <p:nvSpPr>
          <p:cNvPr id="7" name="文本框 6"/>
          <p:cNvSpPr txBox="1"/>
          <p:nvPr/>
        </p:nvSpPr>
        <p:spPr>
          <a:xfrm>
            <a:off x="774700" y="1708150"/>
            <a:ext cx="4716145" cy="5015865"/>
          </a:xfrm>
          <a:prstGeom prst="rect">
            <a:avLst/>
          </a:prstGeom>
          <a:noFill/>
        </p:spPr>
        <p:txBody>
          <a:bodyPr wrap="square" rtlCol="0" anchor="t">
            <a:spAutoFit/>
          </a:bodyPr>
          <a:p>
            <a:r>
              <a:rPr lang="zh-CN" altLang="en-US" sz="1600"/>
              <a:t>Java的并发采用的是共享内存模型，Java线程之间的通信总是隐式进行，整个通信过程对程序员完全透明。</a:t>
            </a:r>
            <a:endParaRPr lang="zh-CN" altLang="en-US" sz="1600"/>
          </a:p>
          <a:p>
            <a:endParaRPr lang="zh-CN" altLang="en-US" sz="1600"/>
          </a:p>
          <a:p>
            <a:r>
              <a:rPr lang="zh-CN" altLang="en-US" sz="1600"/>
              <a:t>在Java中，所有实例域、静态域和数组元素都存储在堆内存中，堆内存在线程之间共享（“共享变量”这个术语代指实例域，静态域和数组元素）。局部变量（Local Variables），方法定义参数（Java语言规范称之为Formal Method Parameters）和异常处理器参数（Exception Handler Parameters）不会在线程之间共享，它们不会有内存可见性问题，也不受内存模型的影响。</a:t>
            </a:r>
            <a:endParaRPr lang="zh-CN" altLang="en-US" sz="1600"/>
          </a:p>
          <a:p>
            <a:endParaRPr lang="zh-CN" altLang="en-US" sz="1600"/>
          </a:p>
          <a:p>
            <a:r>
              <a:rPr lang="zh-CN" altLang="en-US" sz="1600"/>
              <a:t>Java线程之间的通信由Java内存模型（本文简称为JMM）控制，JMM决定一个线程对共享变量的写入何时对另一个线程可见。从抽象的角度来看，JMM定义了线程和主内存之间的抽象关系：线程之间的共享变量存储在主内存（Main Memory）中，每个线程都有一个私有的本地内存（Local Memory），本地内存中存储了该线程以读/写共享变量的副本。</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Java</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内存模型</a:t>
              </a:r>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 - JMM</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指令重排序</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74700" y="1708150"/>
            <a:ext cx="10817860" cy="1568450"/>
          </a:xfrm>
          <a:prstGeom prst="rect">
            <a:avLst/>
          </a:prstGeom>
          <a:noFill/>
        </p:spPr>
        <p:txBody>
          <a:bodyPr wrap="square" rtlCol="0" anchor="t">
            <a:spAutoFit/>
          </a:bodyPr>
          <a:p>
            <a:r>
              <a:rPr lang="zh-CN" altLang="en-US" sz="1600"/>
              <a:t>在执行程序时，为了提高性能，编译器和处理器常常会对指令做重排序。重排序分3种类型。</a:t>
            </a:r>
            <a:endParaRPr lang="zh-CN" altLang="en-US" sz="1600"/>
          </a:p>
          <a:p>
            <a:endParaRPr lang="zh-CN" altLang="en-US" sz="1600"/>
          </a:p>
          <a:p>
            <a:r>
              <a:rPr lang="zh-CN" altLang="en-US" sz="1600"/>
              <a:t>1）</a:t>
            </a:r>
            <a:r>
              <a:rPr lang="zh-CN" altLang="en-US" sz="1600" b="1"/>
              <a:t>编译器优化的重排序</a:t>
            </a:r>
            <a:r>
              <a:rPr lang="zh-CN" altLang="en-US" sz="1600"/>
              <a:t>。编译器在不改变</a:t>
            </a:r>
            <a:r>
              <a:rPr lang="zh-CN" altLang="en-US" sz="1600" b="1">
                <a:solidFill>
                  <a:srgbClr val="FF0000"/>
                </a:solidFill>
              </a:rPr>
              <a:t>单线程程序语义</a:t>
            </a:r>
            <a:r>
              <a:rPr lang="zh-CN" altLang="en-US" sz="1600"/>
              <a:t>的前提下，可以重新安排语句的执行顺序。</a:t>
            </a:r>
            <a:endParaRPr lang="zh-CN" altLang="en-US" sz="1600"/>
          </a:p>
          <a:p>
            <a:r>
              <a:rPr lang="zh-CN" altLang="en-US" sz="1600"/>
              <a:t>2）</a:t>
            </a:r>
            <a:r>
              <a:rPr lang="zh-CN" altLang="en-US" sz="1600" b="1"/>
              <a:t>指令级</a:t>
            </a:r>
            <a:r>
              <a:rPr lang="zh-CN" altLang="en-US" sz="1600" b="1">
                <a:solidFill>
                  <a:srgbClr val="FF0000"/>
                </a:solidFill>
              </a:rPr>
              <a:t>并行</a:t>
            </a:r>
            <a:r>
              <a:rPr lang="zh-CN" altLang="en-US" sz="1600" b="1"/>
              <a:t>的重排序</a:t>
            </a:r>
            <a:r>
              <a:rPr lang="zh-CN" altLang="en-US" sz="1600"/>
              <a:t>。现代处理器采用了指令级并行技术（Instruction-Level Parallelism，ILP）来将多条指令</a:t>
            </a:r>
            <a:r>
              <a:rPr lang="zh-CN" altLang="en-US" sz="1600" b="1">
                <a:solidFill>
                  <a:srgbClr val="FF0000"/>
                </a:solidFill>
              </a:rPr>
              <a:t>重叠</a:t>
            </a:r>
            <a:r>
              <a:rPr lang="zh-CN" altLang="en-US" sz="1600"/>
              <a:t>执行。如果不存在数据依赖性，处理器可以改变语句对应机器指令的执行顺序。</a:t>
            </a:r>
            <a:endParaRPr lang="zh-CN" altLang="en-US" sz="1600"/>
          </a:p>
          <a:p>
            <a:r>
              <a:rPr lang="zh-CN" altLang="en-US" sz="1600"/>
              <a:t>3）</a:t>
            </a:r>
            <a:r>
              <a:rPr lang="zh-CN" altLang="en-US" sz="1600" b="1"/>
              <a:t>内存系统的重排序</a:t>
            </a:r>
            <a:r>
              <a:rPr lang="zh-CN" altLang="en-US" sz="1600"/>
              <a:t>。由于处理器使用缓存和读/写缓冲区，这使得加载和存储操作看上去可能是在乱序执行。</a:t>
            </a:r>
            <a:endParaRPr lang="zh-CN" altLang="en-US" sz="1600"/>
          </a:p>
        </p:txBody>
      </p:sp>
      <p:pic>
        <p:nvPicPr>
          <p:cNvPr id="8" name="图片 7"/>
          <p:cNvPicPr>
            <a:picLocks noChangeAspect="1"/>
          </p:cNvPicPr>
          <p:nvPr/>
        </p:nvPicPr>
        <p:blipFill>
          <a:blip r:embed="rId2"/>
          <a:stretch>
            <a:fillRect/>
          </a:stretch>
        </p:blipFill>
        <p:spPr>
          <a:xfrm>
            <a:off x="1142365" y="3624580"/>
            <a:ext cx="9906635" cy="1240790"/>
          </a:xfrm>
          <a:prstGeom prst="rect">
            <a:avLst/>
          </a:prstGeom>
        </p:spPr>
      </p:pic>
      <p:sp>
        <p:nvSpPr>
          <p:cNvPr id="9" name="文本框 8"/>
          <p:cNvSpPr txBox="1"/>
          <p:nvPr/>
        </p:nvSpPr>
        <p:spPr>
          <a:xfrm>
            <a:off x="952500" y="4958080"/>
            <a:ext cx="10462895" cy="1753235"/>
          </a:xfrm>
          <a:prstGeom prst="rect">
            <a:avLst/>
          </a:prstGeom>
          <a:noFill/>
        </p:spPr>
        <p:txBody>
          <a:bodyPr wrap="square" rtlCol="0" anchor="t">
            <a:spAutoFit/>
          </a:bodyPr>
          <a:p>
            <a:r>
              <a:rPr lang="zh-CN" altLang="en-US"/>
              <a:t>对于处理器重排序，</a:t>
            </a:r>
            <a:r>
              <a:rPr lang="zh-CN" altLang="en-US" b="1"/>
              <a:t>JMM的处理器重排序规则会</a:t>
            </a:r>
            <a:r>
              <a:rPr lang="zh-CN" altLang="en-US" b="1">
                <a:solidFill>
                  <a:srgbClr val="FF0000"/>
                </a:solidFill>
              </a:rPr>
              <a:t>要求</a:t>
            </a:r>
            <a:r>
              <a:rPr lang="en-US" altLang="zh-CN" b="1">
                <a:solidFill>
                  <a:srgbClr val="FF0000"/>
                </a:solidFill>
              </a:rPr>
              <a:t>  J</a:t>
            </a:r>
            <a:r>
              <a:rPr lang="zh-CN" altLang="en-US" b="1">
                <a:solidFill>
                  <a:srgbClr val="FF0000"/>
                </a:solidFill>
              </a:rPr>
              <a:t>ava编译器</a:t>
            </a:r>
            <a:r>
              <a:rPr lang="en-US" altLang="zh-CN" b="1">
                <a:solidFill>
                  <a:srgbClr val="FF0000"/>
                </a:solidFill>
              </a:rPr>
              <a:t> </a:t>
            </a:r>
            <a:r>
              <a:rPr lang="zh-CN" altLang="en-US" b="1"/>
              <a:t>在生成指令序列时</a:t>
            </a:r>
            <a:r>
              <a:rPr lang="zh-CN" altLang="en-US"/>
              <a:t>，插入特定类型的</a:t>
            </a:r>
            <a:r>
              <a:rPr lang="zh-CN" altLang="en-US" b="1">
                <a:solidFill>
                  <a:srgbClr val="FF0000"/>
                </a:solidFill>
              </a:rPr>
              <a:t>内存屏障</a:t>
            </a:r>
            <a:r>
              <a:rPr lang="zh-CN" altLang="en-US" b="1"/>
              <a:t>（Memory Barriers，Intel称之为Memory Fence）</a:t>
            </a:r>
            <a:r>
              <a:rPr lang="zh-CN" altLang="en-US"/>
              <a:t>指令，通过内存屏障指令来禁止特定类型的处理器重排序。</a:t>
            </a:r>
            <a:endParaRPr lang="zh-CN" altLang="en-US"/>
          </a:p>
          <a:p>
            <a:endParaRPr lang="zh-CN" altLang="en-US"/>
          </a:p>
          <a:p>
            <a:r>
              <a:rPr lang="zh-CN" altLang="en-US">
                <a:sym typeface="+mn-ea"/>
              </a:rPr>
              <a:t>JMM属于语言级的内存模型，它确保在不同的编译器和不同的处理器平台之上，通过禁止特定类型的编译器重排序和处理器重排序，为程序员提供一致的内存可见性保证。</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Java</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内存模型</a:t>
              </a:r>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 - JMM</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内存屏障</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236980" y="1854200"/>
            <a:ext cx="9608820" cy="3398520"/>
          </a:xfrm>
          <a:prstGeom prst="rect">
            <a:avLst/>
          </a:prstGeom>
        </p:spPr>
      </p:pic>
      <p:sp>
        <p:nvSpPr>
          <p:cNvPr id="11" name="文本框 10"/>
          <p:cNvSpPr txBox="1"/>
          <p:nvPr/>
        </p:nvSpPr>
        <p:spPr>
          <a:xfrm>
            <a:off x="1201420" y="5716905"/>
            <a:ext cx="10454005" cy="645160"/>
          </a:xfrm>
          <a:prstGeom prst="rect">
            <a:avLst/>
          </a:prstGeom>
          <a:noFill/>
        </p:spPr>
        <p:txBody>
          <a:bodyPr wrap="square" rtlCol="0" anchor="t">
            <a:spAutoFit/>
          </a:bodyPr>
          <a:p>
            <a:r>
              <a:rPr lang="zh-CN" altLang="en-US"/>
              <a:t>StoreLoad Barriers是一个“全能型”的屏障，它同时具有其他3个屏障的效果。执行该屏障开销会很昂贵，因为</a:t>
            </a:r>
            <a:r>
              <a:rPr lang="zh-CN" altLang="en-US" b="1">
                <a:solidFill>
                  <a:srgbClr val="FF0000"/>
                </a:solidFill>
              </a:rPr>
              <a:t>当前处理器通常要把写缓冲区中的数据全部刷新到内存中</a:t>
            </a:r>
            <a:r>
              <a:rPr lang="zh-CN" altLang="en-US"/>
              <a:t>（Buffer Fully Flush）。</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Java</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内存模型</a:t>
              </a:r>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 - JMM</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Happen-Before </a:t>
            </a:r>
            <a:r>
              <a:rPr lang="zh-CN" altLang="en-US" sz="2400" b="1" dirty="0">
                <a:solidFill>
                  <a:srgbClr val="002060"/>
                </a:solidFill>
                <a:latin typeface="微软雅黑" panose="020B0503020204020204" pitchFamily="34" charset="-122"/>
                <a:ea typeface="微软雅黑" panose="020B0503020204020204" pitchFamily="34" charset="-122"/>
              </a:rPr>
              <a:t>原则</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77875" y="1675765"/>
            <a:ext cx="11149965" cy="5077460"/>
          </a:xfrm>
          <a:prstGeom prst="rect">
            <a:avLst/>
          </a:prstGeom>
          <a:noFill/>
        </p:spPr>
        <p:txBody>
          <a:bodyPr wrap="square" rtlCol="0" anchor="t">
            <a:spAutoFit/>
          </a:bodyPr>
          <a:p>
            <a:r>
              <a:rPr lang="zh-CN" altLang="en-US"/>
              <a:t>happens-before是JMM最核心的概念。对应Java程序员来说，理解happens-before是理解JMM的关键。</a:t>
            </a:r>
            <a:endParaRPr lang="zh-CN" altLang="en-US"/>
          </a:p>
          <a:p>
            <a:endParaRPr lang="zh-CN" altLang="en-US"/>
          </a:p>
          <a:p>
            <a:r>
              <a:rPr lang="zh-CN" altLang="en-US"/>
              <a:t>从JDK 5开始，Java使用新的JSR-133内存模型。JSR-133使用happens-before的概念来阐述操作之间的内存可见性。在JMM中，如果一个操作执行的结果需要对另一个操作可见，那么这两个操作之间必须要存在happens-before关系。这里提到的两个操作既</a:t>
            </a:r>
            <a:r>
              <a:rPr lang="zh-CN" altLang="en-US" b="1"/>
              <a:t>可以是在一个线程之内，也可以是在不同线程之间。</a:t>
            </a:r>
            <a:endParaRPr lang="zh-CN" altLang="en-US"/>
          </a:p>
          <a:p>
            <a:endParaRPr lang="zh-CN" altLang="en-US"/>
          </a:p>
          <a:p>
            <a:r>
              <a:rPr lang="zh-CN" altLang="en-US" b="1"/>
              <a:t>与程序员密切相关的happens-before规则如下。</a:t>
            </a:r>
            <a:endParaRPr lang="zh-CN" altLang="en-US" b="1"/>
          </a:p>
          <a:p>
            <a:r>
              <a:rPr lang="zh-CN" altLang="en-US"/>
              <a:t>1）程序顺序规则：一个线程中的每个操作，happens-before于该线程中的任意后续操作。</a:t>
            </a:r>
            <a:endParaRPr lang="zh-CN" altLang="en-US"/>
          </a:p>
          <a:p>
            <a:r>
              <a:rPr lang="zh-CN" altLang="en-US"/>
              <a:t>2）监视器锁规则：对一个锁的解锁，happens-before于随后对这个锁的加锁。</a:t>
            </a:r>
            <a:endParaRPr lang="zh-CN" altLang="en-US"/>
          </a:p>
          <a:p>
            <a:r>
              <a:rPr lang="zh-CN" altLang="en-US"/>
              <a:t>3）volatile变量规则：对一个volatile域的写，happens-before于任意后续对这个volatile域的读。</a:t>
            </a:r>
            <a:endParaRPr lang="zh-CN" altLang="en-US"/>
          </a:p>
          <a:p>
            <a:r>
              <a:rPr lang="zh-CN" altLang="en-US"/>
              <a:t>4）传递性：如果A happens-before B，且B happens-before C，那么A happens-before C。</a:t>
            </a:r>
            <a:endParaRPr lang="zh-CN" altLang="en-US"/>
          </a:p>
          <a:p>
            <a:r>
              <a:rPr lang="zh-CN" altLang="en-US"/>
              <a:t>5）start()规则：如果线程A执行操作ThreadB.start()（启动线程B），那么A线程的ThreadB.start()操作happens-before于线程B中的任意操作。</a:t>
            </a:r>
            <a:endParaRPr lang="zh-CN" altLang="en-US"/>
          </a:p>
          <a:p>
            <a:r>
              <a:rPr lang="zh-CN" altLang="en-US"/>
              <a:t>6）join()规则：如果线程A执行操作ThreadB.join()并成功返回，那么线程B中的任意操作happens-before于线程A从ThreadB.join()操作成功返回。</a:t>
            </a:r>
            <a:endParaRPr lang="zh-CN" altLang="en-US"/>
          </a:p>
          <a:p>
            <a:endParaRPr lang="zh-CN" altLang="en-US"/>
          </a:p>
          <a:p>
            <a:r>
              <a:rPr lang="zh-CN" altLang="en-US"/>
              <a:t>两个操作之间具有happens-before关系，并不意味着前一个操作必须要在后一个操作之前执行！happens-before仅仅要求前一个操作（执行的结果）对后一个操作可见，且前一个操作按顺序排在第二个操作之前</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Java</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内存模型</a:t>
              </a:r>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 - JMM</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Happen-Before </a:t>
            </a:r>
            <a:r>
              <a:rPr lang="zh-CN" altLang="en-US" sz="2400" b="1" dirty="0">
                <a:solidFill>
                  <a:srgbClr val="002060"/>
                </a:solidFill>
                <a:latin typeface="微软雅黑" panose="020B0503020204020204" pitchFamily="34" charset="-122"/>
                <a:ea typeface="微软雅黑" panose="020B0503020204020204" pitchFamily="34" charset="-122"/>
              </a:rPr>
              <a:t>原则</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77875" y="1803400"/>
            <a:ext cx="11149965" cy="4799965"/>
          </a:xfrm>
          <a:prstGeom prst="rect">
            <a:avLst/>
          </a:prstGeom>
          <a:noFill/>
        </p:spPr>
        <p:txBody>
          <a:bodyPr wrap="square" rtlCol="0" anchor="t">
            <a:spAutoFit/>
          </a:bodyPr>
          <a:p>
            <a:r>
              <a:rPr lang="zh-CN" altLang="en-US"/>
              <a:t>《JSR-133:Java Memory Model and Thread Specification》对happens-before关系的定义如下。</a:t>
            </a:r>
            <a:endParaRPr lang="zh-CN" altLang="en-US"/>
          </a:p>
          <a:p>
            <a:endParaRPr lang="zh-CN" altLang="en-US"/>
          </a:p>
          <a:p>
            <a:r>
              <a:rPr lang="zh-CN" altLang="en-US"/>
              <a:t>1）如果一个操作happens-before另一个操作，那么第一个操作的执行结果将对第二个操作可见，而且第一个操作的执行顺序排在第二个操作之前。</a:t>
            </a:r>
            <a:endParaRPr lang="zh-CN" altLang="en-US"/>
          </a:p>
          <a:p>
            <a:r>
              <a:rPr lang="zh-CN" altLang="en-US"/>
              <a:t>2）两个操作之间存在happens-before关系，并不意味着Java平台的具体实现必须要按照happens-before关系指定的顺序来执行。如果重排序之后的执行结果，与按happens-before关系来执行的结果一致，那么这</a:t>
            </a:r>
            <a:r>
              <a:rPr lang="zh-CN" altLang="en-US" b="1">
                <a:solidFill>
                  <a:srgbClr val="FF0000"/>
                </a:solidFill>
              </a:rPr>
              <a:t>种重排序并不非法</a:t>
            </a:r>
            <a:r>
              <a:rPr lang="zh-CN" altLang="en-US"/>
              <a:t>（也就是说，JMM允许这种重排序）。</a:t>
            </a:r>
            <a:endParaRPr lang="zh-CN" altLang="en-US"/>
          </a:p>
          <a:p>
            <a:endParaRPr lang="zh-CN" altLang="en-US"/>
          </a:p>
          <a:p>
            <a:r>
              <a:rPr lang="zh-CN" altLang="en-US"/>
              <a:t>double pi  = 3.14;　　      // A</a:t>
            </a:r>
            <a:endParaRPr lang="zh-CN" altLang="en-US"/>
          </a:p>
          <a:p>
            <a:r>
              <a:rPr lang="zh-CN" altLang="en-US"/>
              <a:t>double r   = 1.0;　　　　   // B</a:t>
            </a:r>
            <a:endParaRPr lang="zh-CN" altLang="en-US"/>
          </a:p>
          <a:p>
            <a:r>
              <a:rPr lang="zh-CN" altLang="en-US"/>
              <a:t>double area = pi * r * r;　 // C</a:t>
            </a:r>
            <a:endParaRPr lang="zh-CN" altLang="en-US"/>
          </a:p>
          <a:p>
            <a:endParaRPr lang="zh-CN" altLang="en-US"/>
          </a:p>
          <a:p>
            <a:r>
              <a:rPr lang="zh-CN" altLang="en-US"/>
              <a:t>上面计算圆的面积的示例代码存在3个happens-before关系，如下。</a:t>
            </a:r>
            <a:endParaRPr lang="zh-CN" altLang="en-US"/>
          </a:p>
          <a:p>
            <a:r>
              <a:rPr lang="zh-CN" altLang="en-US"/>
              <a:t>·A happens-before B。</a:t>
            </a:r>
            <a:endParaRPr lang="zh-CN" altLang="en-US"/>
          </a:p>
          <a:p>
            <a:r>
              <a:rPr lang="zh-CN" altLang="en-US"/>
              <a:t>·B happens-before C。</a:t>
            </a:r>
            <a:endParaRPr lang="zh-CN" altLang="en-US"/>
          </a:p>
          <a:p>
            <a:r>
              <a:rPr lang="zh-CN" altLang="en-US"/>
              <a:t>·A happens-before C。</a:t>
            </a:r>
            <a:endParaRPr lang="zh-CN" altLang="en-US"/>
          </a:p>
          <a:p>
            <a:r>
              <a:rPr lang="zh-CN" altLang="en-US"/>
              <a:t>在3个happens-before关系中，2和3是必需的，但1是不必要的。</a:t>
            </a:r>
            <a:r>
              <a:rPr lang="en-US" altLang="zh-CN"/>
              <a:t> A,B</a:t>
            </a:r>
            <a:r>
              <a:rPr lang="zh-CN" altLang="en-US"/>
              <a:t>可以进行重排序（并行执行）</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Java</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内存模型</a:t>
              </a:r>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 - JMM</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sz="2400" b="1" dirty="0">
                <a:solidFill>
                  <a:srgbClr val="002060"/>
                </a:solidFill>
                <a:latin typeface="微软雅黑" panose="020B0503020204020204" pitchFamily="34" charset="-122"/>
                <a:ea typeface="微软雅黑" panose="020B0503020204020204" pitchFamily="34" charset="-122"/>
              </a:rPr>
              <a:t>as-if-serial语义</a:t>
            </a:r>
            <a:endParaRPr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77875" y="1766570"/>
            <a:ext cx="11149965" cy="4246245"/>
          </a:xfrm>
          <a:prstGeom prst="rect">
            <a:avLst/>
          </a:prstGeom>
          <a:noFill/>
        </p:spPr>
        <p:txBody>
          <a:bodyPr wrap="square" rtlCol="0" anchor="t">
            <a:spAutoFit/>
          </a:bodyPr>
          <a:p>
            <a:r>
              <a:rPr lang="zh-CN" altLang="en-US"/>
              <a:t>as-if-serial语义的意思是：不管怎么重排序（编译器和处理器为了提高并行度），（</a:t>
            </a:r>
            <a:r>
              <a:rPr lang="zh-CN" altLang="en-US" b="1">
                <a:solidFill>
                  <a:srgbClr val="FF0000"/>
                </a:solidFill>
              </a:rPr>
              <a:t>单线程</a:t>
            </a:r>
            <a:r>
              <a:rPr lang="zh-CN" altLang="en-US"/>
              <a:t>）程序的执行结果不能被改变。编译器、runtime和处理器都必须遵守as-if-serial语义。</a:t>
            </a:r>
            <a:endParaRPr lang="zh-CN" altLang="en-US"/>
          </a:p>
          <a:p>
            <a:endParaRPr lang="zh-CN" altLang="en-US"/>
          </a:p>
          <a:p>
            <a:r>
              <a:rPr lang="zh-CN" altLang="en-US"/>
              <a:t>为了遵守as-if-serial语义，编译器和处理器不会对存在数据依赖关系的操作做重排序，因为这种重排序会改变执行结果。但是，如果操作之间不存在数据依赖关系，这些操作就可能被编译器和处理器重排序。</a:t>
            </a:r>
            <a:endParaRPr lang="zh-CN" altLang="en-US"/>
          </a:p>
          <a:p>
            <a:endParaRPr lang="zh-CN" altLang="en-US"/>
          </a:p>
          <a:p>
            <a:r>
              <a:rPr lang="zh-CN" altLang="en-US" b="1"/>
              <a:t>happens-before关系本质上和as-if-serial语义是一回事。</a:t>
            </a:r>
            <a:endParaRPr lang="zh-CN" altLang="en-US" b="1"/>
          </a:p>
          <a:p>
            <a:endParaRPr lang="zh-CN" altLang="en-US" b="1"/>
          </a:p>
          <a:p>
            <a:pPr marL="285750" indent="-285750">
              <a:buFont typeface="Wingdings" panose="05000000000000000000" charset="0"/>
              <a:buChar char="l"/>
            </a:pPr>
            <a:r>
              <a:rPr lang="zh-CN" altLang="en-US" b="1"/>
              <a:t>as-if-serial语义保证</a:t>
            </a:r>
            <a:r>
              <a:rPr lang="zh-CN" altLang="en-US" b="1">
                <a:solidFill>
                  <a:srgbClr val="FF0000"/>
                </a:solidFill>
              </a:rPr>
              <a:t>单线程内程</a:t>
            </a:r>
            <a:r>
              <a:rPr lang="zh-CN" altLang="en-US" b="1"/>
              <a:t>序的执行结果不被改变，happens-before关系保证正确</a:t>
            </a:r>
            <a:r>
              <a:rPr lang="zh-CN" altLang="en-US" b="1">
                <a:solidFill>
                  <a:srgbClr val="FF0000"/>
                </a:solidFill>
              </a:rPr>
              <a:t>同步的多线程程</a:t>
            </a:r>
            <a:r>
              <a:rPr lang="zh-CN" altLang="en-US" b="1"/>
              <a:t>序的执行结果不被改变。</a:t>
            </a:r>
            <a:endParaRPr lang="zh-CN" altLang="en-US" b="1"/>
          </a:p>
          <a:p>
            <a:pPr marL="285750" indent="-285750">
              <a:buFont typeface="Wingdings" panose="05000000000000000000" charset="0"/>
              <a:buChar char="l"/>
            </a:pPr>
            <a:r>
              <a:rPr lang="zh-CN" altLang="en-US" b="1"/>
              <a:t>as-if-serial语义给编写单线程程序的程序员创造了一个幻境：单线程程序是按程序的顺序来执行的。happens-before关系给编写正确同步的多线程程序的程序员创造了一个幻境：正确同步的多线程程序是按happens-before指定的顺序来执行的。</a:t>
            </a:r>
            <a:endParaRPr lang="zh-CN" altLang="en-US" b="1"/>
          </a:p>
          <a:p>
            <a:pPr marL="285750" indent="-285750">
              <a:buFont typeface="Wingdings" panose="05000000000000000000" charset="0"/>
              <a:buChar char="l"/>
            </a:pPr>
            <a:r>
              <a:rPr lang="zh-CN" altLang="en-US" b="1"/>
              <a:t>as-if-serial语义和happens-before这么做的目的，</a:t>
            </a:r>
            <a:r>
              <a:rPr lang="zh-CN" altLang="en-US" b="1">
                <a:solidFill>
                  <a:srgbClr val="FF0000"/>
                </a:solidFill>
              </a:rPr>
              <a:t>都是为</a:t>
            </a:r>
            <a:r>
              <a:rPr lang="zh-CN" altLang="en-US" b="1"/>
              <a:t>了在</a:t>
            </a:r>
            <a:r>
              <a:rPr lang="zh-CN" altLang="en-US" b="1">
                <a:solidFill>
                  <a:srgbClr val="FF0000"/>
                </a:solidFill>
              </a:rPr>
              <a:t>不改变程序执行结果</a:t>
            </a:r>
            <a:r>
              <a:rPr lang="zh-CN" altLang="en-US" b="1"/>
              <a:t>的前提下，尽可能地提高程序执行</a:t>
            </a:r>
            <a:r>
              <a:rPr lang="zh-CN" altLang="en-US" b="1">
                <a:solidFill>
                  <a:srgbClr val="FF0000"/>
                </a:solidFill>
              </a:rPr>
              <a:t>的并行度</a:t>
            </a:r>
            <a:r>
              <a:rPr lang="zh-CN" altLang="en-US" b="1"/>
              <a:t>。</a:t>
            </a:r>
            <a:endParaRPr lang="zh-CN" altLang="en-US" b="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Java</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内存模型</a:t>
              </a:r>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 - JMM</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zh-CN" sz="2400" b="1" dirty="0">
                <a:solidFill>
                  <a:srgbClr val="002060"/>
                </a:solidFill>
                <a:latin typeface="微软雅黑" panose="020B0503020204020204" pitchFamily="34" charset="-122"/>
                <a:ea typeface="微软雅黑" panose="020B0503020204020204" pitchFamily="34" charset="-122"/>
              </a:rPr>
              <a:t>锁的获取与释放的内存语义</a:t>
            </a:r>
            <a:endParaRPr lang="zh-CN"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77875" y="1675765"/>
            <a:ext cx="11149965" cy="4523105"/>
          </a:xfrm>
          <a:prstGeom prst="rect">
            <a:avLst/>
          </a:prstGeom>
          <a:noFill/>
        </p:spPr>
        <p:txBody>
          <a:bodyPr wrap="square" rtlCol="0" anchor="t">
            <a:spAutoFit/>
          </a:bodyPr>
          <a:p>
            <a:r>
              <a:rPr lang="zh-CN" altLang="en-US"/>
              <a:t>class MonitorExample {</a:t>
            </a:r>
            <a:endParaRPr lang="zh-CN" altLang="en-US"/>
          </a:p>
          <a:p>
            <a:r>
              <a:rPr lang="zh-CN" altLang="en-US"/>
              <a:t>    int a = 0;</a:t>
            </a:r>
            <a:endParaRPr lang="zh-CN" altLang="en-US"/>
          </a:p>
          <a:p>
            <a:r>
              <a:rPr lang="zh-CN" altLang="en-US"/>
              <a:t>    public synchronized void writer() {　　　　 // 1</a:t>
            </a:r>
            <a:endParaRPr lang="zh-CN" altLang="en-US"/>
          </a:p>
          <a:p>
            <a:r>
              <a:rPr lang="zh-CN" altLang="en-US"/>
              <a:t>        a++;　　　　　　　　　　                // 2</a:t>
            </a:r>
            <a:endParaRPr lang="zh-CN" altLang="en-US"/>
          </a:p>
          <a:p>
            <a:r>
              <a:rPr lang="zh-CN" altLang="en-US"/>
              <a:t>    }　　　　　　　　　　　　                   // 3</a:t>
            </a:r>
            <a:endParaRPr lang="zh-CN" altLang="en-US"/>
          </a:p>
          <a:p>
            <a:r>
              <a:rPr lang="zh-CN" altLang="en-US"/>
              <a:t>    public synchronized void reader() {　　　   // 4</a:t>
            </a:r>
            <a:endParaRPr lang="zh-CN" altLang="en-US"/>
          </a:p>
          <a:p>
            <a:r>
              <a:rPr lang="zh-CN" altLang="en-US"/>
              <a:t>        int i = a;　　　　　　　　              // 5</a:t>
            </a:r>
            <a:endParaRPr lang="zh-CN" altLang="en-US"/>
          </a:p>
          <a:p>
            <a:r>
              <a:rPr lang="zh-CN" altLang="en-US"/>
              <a:t>        ……</a:t>
            </a:r>
            <a:endParaRPr lang="zh-CN" altLang="en-US"/>
          </a:p>
          <a:p>
            <a:r>
              <a:rPr lang="zh-CN" altLang="en-US"/>
              <a:t>    }　　　　　　　　　　　　                   // 6</a:t>
            </a:r>
            <a:endParaRPr lang="zh-CN" altLang="en-US"/>
          </a:p>
          <a:p>
            <a:r>
              <a:rPr lang="zh-CN" altLang="en-US"/>
              <a:t>}</a:t>
            </a:r>
            <a:endParaRPr lang="zh-CN" altLang="en-US"/>
          </a:p>
          <a:p>
            <a:endParaRPr lang="zh-CN" altLang="en-US"/>
          </a:p>
          <a:p>
            <a:r>
              <a:rPr lang="zh-CN" altLang="en-US"/>
              <a:t>·线程A释放一个锁，实质上是线程A向接下来将要获取这个锁的某个线程发出了（线程A对</a:t>
            </a:r>
            <a:r>
              <a:rPr lang="zh-CN" altLang="en-US" b="1">
                <a:solidFill>
                  <a:srgbClr val="FF0000"/>
                </a:solidFill>
              </a:rPr>
              <a:t>共享变量所做修改的</a:t>
            </a:r>
            <a:r>
              <a:rPr lang="zh-CN" altLang="en-US"/>
              <a:t>）消息。</a:t>
            </a:r>
            <a:endParaRPr lang="zh-CN" altLang="en-US"/>
          </a:p>
          <a:p>
            <a:r>
              <a:rPr lang="zh-CN" altLang="en-US"/>
              <a:t>·线程B获取一个锁，实质上是线程B接收了之前某个线程发出的（在释放这个锁之前对共享变量所做修改的）消息。</a:t>
            </a:r>
            <a:endParaRPr lang="zh-CN" altLang="en-US"/>
          </a:p>
          <a:p>
            <a:r>
              <a:rPr lang="zh-CN" altLang="en-US"/>
              <a:t>·线程A释放锁，随后线程B获取这个锁，这个过程实质上是线程A通过主内存向线程B发送消息。（</a:t>
            </a:r>
            <a:r>
              <a:rPr lang="zh-CN" altLang="en-US" b="1">
                <a:solidFill>
                  <a:srgbClr val="FF0000"/>
                </a:solidFill>
              </a:rPr>
              <a:t>隐式通信</a:t>
            </a:r>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0505" y="202565"/>
            <a:ext cx="4333875" cy="583565"/>
          </a:xfrm>
          <a:prstGeom prst="rect">
            <a:avLst/>
          </a:prstGeom>
          <a:noFill/>
        </p:spPr>
        <p:txBody>
          <a:bodyPr wrap="square" rtlCol="0">
            <a:spAutoFit/>
          </a:bodyPr>
          <a:lstStyle/>
          <a:p>
            <a:r>
              <a:rPr kumimoji="1" lang="en-US" altLang="zh-CN" sz="3200" dirty="0">
                <a:solidFill>
                  <a:schemeClr val="accent1"/>
                </a:solidFill>
                <a:latin typeface="微软雅黑" panose="020B0503020204020204" pitchFamily="34" charset="-122"/>
                <a:ea typeface="微软雅黑" panose="020B0503020204020204" pitchFamily="34" charset="-122"/>
              </a:rPr>
              <a:t>Vol</a:t>
            </a:r>
            <a:r>
              <a:rPr kumimoji="1" lang="en-US" sz="3200" dirty="0">
                <a:solidFill>
                  <a:schemeClr val="accent1"/>
                </a:solidFill>
                <a:latin typeface="微软雅黑" panose="020B0503020204020204" pitchFamily="34" charset="-122"/>
                <a:ea typeface="微软雅黑" panose="020B0503020204020204" pitchFamily="34" charset="-122"/>
              </a:rPr>
              <a:t>atile </a:t>
            </a:r>
            <a:r>
              <a:rPr kumimoji="1" lang="zh-CN" altLang="en-US" sz="3200" dirty="0">
                <a:solidFill>
                  <a:schemeClr val="accent1"/>
                </a:solidFill>
                <a:latin typeface="微软雅黑" panose="020B0503020204020204" pitchFamily="34" charset="-122"/>
                <a:ea typeface="微软雅黑" panose="020B0503020204020204" pitchFamily="34" charset="-122"/>
              </a:rPr>
              <a:t>全解读         </a:t>
            </a:r>
            <a:endParaRPr kumimoji="1"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5" name="直角三角形 4"/>
          <p:cNvSpPr/>
          <p:nvPr/>
        </p:nvSpPr>
        <p:spPr>
          <a:xfrm rot="10800000">
            <a:off x="3723860" y="1282611"/>
            <a:ext cx="266389" cy="2663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1" y="0"/>
            <a:ext cx="8246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TextBox 1"/>
          <p:cNvSpPr txBox="1"/>
          <p:nvPr/>
        </p:nvSpPr>
        <p:spPr>
          <a:xfrm>
            <a:off x="399415" y="1903968"/>
            <a:ext cx="3759835" cy="4246245"/>
          </a:xfrm>
          <a:prstGeom prst="rect">
            <a:avLst/>
          </a:prstGeom>
          <a:noFill/>
        </p:spPr>
        <p:txBody>
          <a:bodyPr wrap="square" rtlCol="0">
            <a:spAutoFit/>
          </a:bodyPr>
          <a:lstStyle/>
          <a:p>
            <a:pPr marL="285750" indent="-285750" algn="l">
              <a:buFont typeface="Wingdings" panose="05000000000000000000" pitchFamily="2" charset="2"/>
              <a:buChar char="u"/>
            </a:pPr>
            <a:r>
              <a:rPr lang="en-US" altLang="zh-CN" b="1" dirty="0">
                <a:solidFill>
                  <a:schemeClr val="accent1"/>
                </a:solidFill>
              </a:rPr>
              <a:t>Volatile</a:t>
            </a:r>
            <a:r>
              <a:rPr lang="zh-CN" altLang="en-US" b="1" dirty="0">
                <a:solidFill>
                  <a:schemeClr val="accent1"/>
                </a:solidFill>
              </a:rPr>
              <a:t>定义</a:t>
            </a:r>
            <a:endParaRPr lang="zh-CN" altLang="en-US" b="1" dirty="0">
              <a:solidFill>
                <a:schemeClr val="accent1"/>
              </a:solidFill>
            </a:endParaRPr>
          </a:p>
          <a:p>
            <a:pPr marL="285750" indent="-285750" algn="l">
              <a:buFont typeface="Wingdings" panose="05000000000000000000" pitchFamily="2" charset="2"/>
              <a:buChar char="u"/>
            </a:pPr>
            <a:endParaRPr lang="en-US" altLang="zh-CN" b="1" dirty="0">
              <a:solidFill>
                <a:schemeClr val="accent1"/>
              </a:solidFill>
            </a:endParaRPr>
          </a:p>
          <a:p>
            <a:pPr marL="285750" indent="-285750" algn="l">
              <a:buFont typeface="Wingdings" panose="05000000000000000000" pitchFamily="2" charset="2"/>
              <a:buChar char="u"/>
            </a:pPr>
            <a:r>
              <a:rPr lang="en-US" altLang="zh-CN" b="1" dirty="0">
                <a:solidFill>
                  <a:schemeClr val="accent1"/>
                </a:solidFill>
                <a:sym typeface="+mn-ea"/>
              </a:rPr>
              <a:t>Volatile </a:t>
            </a:r>
            <a:r>
              <a:rPr lang="zh-CN" altLang="en-US" b="1" dirty="0">
                <a:solidFill>
                  <a:schemeClr val="accent1"/>
                </a:solidFill>
                <a:sym typeface="+mn-ea"/>
              </a:rPr>
              <a:t>保障可见性</a:t>
            </a:r>
            <a:endParaRPr lang="zh-CN" altLang="en-US" b="1" dirty="0">
              <a:solidFill>
                <a:schemeClr val="accent1"/>
              </a:solidFill>
              <a:sym typeface="+mn-ea"/>
            </a:endParaRPr>
          </a:p>
          <a:p>
            <a:pPr marL="285750" indent="-285750" algn="l">
              <a:buFont typeface="Wingdings" panose="05000000000000000000" pitchFamily="2" charset="2"/>
              <a:buChar char="u"/>
            </a:pPr>
            <a:endParaRPr lang="zh-CN" altLang="en-US" b="1" dirty="0">
              <a:solidFill>
                <a:schemeClr val="accent1"/>
              </a:solidFill>
            </a:endParaRPr>
          </a:p>
          <a:p>
            <a:pPr marL="285750" indent="-285750" algn="l">
              <a:buFont typeface="Wingdings" panose="05000000000000000000" pitchFamily="2" charset="2"/>
              <a:buChar char="u"/>
            </a:pPr>
            <a:r>
              <a:rPr lang="en-US" altLang="zh-CN" b="1" dirty="0">
                <a:solidFill>
                  <a:schemeClr val="accent1"/>
                </a:solidFill>
                <a:sym typeface="+mn-ea"/>
              </a:rPr>
              <a:t>Volatile </a:t>
            </a:r>
            <a:r>
              <a:rPr lang="zh-CN" altLang="en-US" b="1" dirty="0">
                <a:solidFill>
                  <a:schemeClr val="accent1"/>
                </a:solidFill>
                <a:sym typeface="+mn-ea"/>
              </a:rPr>
              <a:t>优化案例</a:t>
            </a:r>
            <a:endParaRPr lang="zh-CN" altLang="en-US" b="1" dirty="0">
              <a:solidFill>
                <a:schemeClr val="accent1"/>
              </a:solidFill>
              <a:sym typeface="+mn-ea"/>
            </a:endParaRPr>
          </a:p>
          <a:p>
            <a:pPr marL="285750" indent="-285750" algn="l">
              <a:buFont typeface="Wingdings" panose="05000000000000000000" pitchFamily="2" charset="2"/>
              <a:buChar char="u"/>
            </a:pPr>
            <a:endParaRPr lang="zh-CN" altLang="en-US" b="1" dirty="0">
              <a:solidFill>
                <a:schemeClr val="accent1"/>
              </a:solidFill>
            </a:endParaRPr>
          </a:p>
          <a:p>
            <a:pPr marL="285750" indent="-285750" algn="l">
              <a:buFont typeface="Wingdings" panose="05000000000000000000" pitchFamily="2" charset="2"/>
              <a:buChar char="u"/>
            </a:pPr>
            <a:r>
              <a:rPr lang="en-US" altLang="zh-CN" b="1" dirty="0">
                <a:solidFill>
                  <a:schemeClr val="accent1"/>
                </a:solidFill>
                <a:sym typeface="+mn-ea"/>
              </a:rPr>
              <a:t>Volatile </a:t>
            </a:r>
            <a:r>
              <a:rPr lang="zh-CN" altLang="en-US" b="1" dirty="0">
                <a:solidFill>
                  <a:schemeClr val="accent1"/>
                </a:solidFill>
                <a:sym typeface="+mn-ea"/>
              </a:rPr>
              <a:t>禁止指令重排序</a:t>
            </a:r>
            <a:endParaRPr lang="zh-CN" altLang="en-US" b="1" dirty="0">
              <a:solidFill>
                <a:schemeClr val="accent1"/>
              </a:solidFill>
              <a:sym typeface="+mn-ea"/>
            </a:endParaRPr>
          </a:p>
          <a:p>
            <a:pPr marL="285750" indent="-285750" algn="l">
              <a:buFont typeface="Wingdings" panose="05000000000000000000" pitchFamily="2" charset="2"/>
              <a:buChar char="u"/>
            </a:pPr>
            <a:endParaRPr lang="zh-CN" altLang="en-US" b="1" dirty="0">
              <a:solidFill>
                <a:schemeClr val="accent1"/>
              </a:solidFill>
            </a:endParaRPr>
          </a:p>
          <a:p>
            <a:pPr marL="285750" indent="-285750" algn="l">
              <a:buFont typeface="Wingdings" panose="05000000000000000000" pitchFamily="2" charset="2"/>
              <a:buChar char="u"/>
            </a:pPr>
            <a:r>
              <a:rPr lang="en-US" altLang="zh-CN" b="1" dirty="0">
                <a:solidFill>
                  <a:schemeClr val="accent1"/>
                </a:solidFill>
                <a:sym typeface="+mn-ea"/>
              </a:rPr>
              <a:t>Volatile </a:t>
            </a:r>
            <a:r>
              <a:rPr lang="zh-CN" altLang="en-US" b="1" dirty="0">
                <a:solidFill>
                  <a:schemeClr val="accent1"/>
                </a:solidFill>
                <a:sym typeface="+mn-ea"/>
              </a:rPr>
              <a:t>内存语义增强</a:t>
            </a:r>
            <a:endParaRPr lang="zh-CN" altLang="en-US" b="1" dirty="0">
              <a:solidFill>
                <a:schemeClr val="accent1"/>
              </a:solidFill>
              <a:sym typeface="+mn-ea"/>
            </a:endParaRPr>
          </a:p>
          <a:p>
            <a:pPr marL="285750" indent="-285750" algn="l">
              <a:buFont typeface="Wingdings" panose="05000000000000000000" pitchFamily="2" charset="2"/>
              <a:buChar char="u"/>
            </a:pPr>
            <a:endParaRPr lang="zh-CN" altLang="en-US" b="1" dirty="0">
              <a:solidFill>
                <a:schemeClr val="accent1"/>
              </a:solidFill>
              <a:sym typeface="+mn-ea"/>
            </a:endParaRPr>
          </a:p>
          <a:p>
            <a:pPr marL="285750" indent="-285750" algn="l">
              <a:buFont typeface="Wingdings" panose="05000000000000000000" pitchFamily="2" charset="2"/>
              <a:buChar char="u"/>
            </a:pPr>
            <a:r>
              <a:rPr lang="zh-CN" altLang="en-US" b="1" dirty="0">
                <a:solidFill>
                  <a:schemeClr val="accent1"/>
                </a:solidFill>
                <a:sym typeface="+mn-ea"/>
              </a:rPr>
              <a:t>双重检查锁问题根源</a:t>
            </a:r>
            <a:endParaRPr lang="zh-CN" altLang="en-US" b="1" dirty="0">
              <a:solidFill>
                <a:schemeClr val="accent1"/>
              </a:solidFill>
              <a:sym typeface="+mn-ea"/>
            </a:endParaRPr>
          </a:p>
          <a:p>
            <a:pPr marL="285750" indent="-285750" algn="l">
              <a:buFont typeface="Wingdings" panose="05000000000000000000" pitchFamily="2" charset="2"/>
              <a:buChar char="u"/>
            </a:pPr>
            <a:endParaRPr lang="zh-CN" altLang="en-US" b="1" dirty="0">
              <a:solidFill>
                <a:schemeClr val="accent1"/>
              </a:solidFill>
              <a:sym typeface="+mn-ea"/>
            </a:endParaRPr>
          </a:p>
          <a:p>
            <a:pPr marL="285750" indent="-285750" algn="l">
              <a:buFont typeface="Wingdings" panose="05000000000000000000" pitchFamily="2" charset="2"/>
              <a:buChar char="u"/>
            </a:pPr>
            <a:r>
              <a:rPr lang="zh-CN" altLang="en-US" b="1" dirty="0">
                <a:solidFill>
                  <a:schemeClr val="accent1"/>
                </a:solidFill>
                <a:sym typeface="+mn-ea"/>
              </a:rPr>
              <a:t>双重检查锁两种解决方式</a:t>
            </a:r>
            <a:endParaRPr lang="zh-CN" altLang="en-US" b="1" dirty="0">
              <a:solidFill>
                <a:schemeClr val="accent1"/>
              </a:solidFill>
              <a:sym typeface="+mn-ea"/>
            </a:endParaRPr>
          </a:p>
          <a:p>
            <a:pPr marL="285750" indent="-285750" algn="l">
              <a:buFont typeface="Wingdings" panose="05000000000000000000" pitchFamily="2" charset="2"/>
              <a:buChar char="u"/>
            </a:pPr>
            <a:endParaRPr lang="zh-CN" altLang="en-US" b="1" dirty="0">
              <a:solidFill>
                <a:schemeClr val="accent1"/>
              </a:solidFill>
              <a:sym typeface="+mn-ea"/>
            </a:endParaRPr>
          </a:p>
          <a:p>
            <a:pPr marL="285750" indent="-285750" algn="l">
              <a:buFont typeface="Wingdings" panose="05000000000000000000" pitchFamily="2" charset="2"/>
              <a:buChar char="u"/>
            </a:pPr>
            <a:endParaRPr lang="zh-CN" altLang="en-US" b="1" dirty="0">
              <a:solidFill>
                <a:schemeClr val="accent1"/>
              </a:solidFill>
              <a:sym typeface="+mn-ea"/>
            </a:endParaRPr>
          </a:p>
        </p:txBody>
      </p:sp>
      <p:pic>
        <p:nvPicPr>
          <p:cNvPr id="100" name="图片 99"/>
          <p:cNvPicPr/>
          <p:nvPr/>
        </p:nvPicPr>
        <p:blipFill>
          <a:blip r:embed="rId1"/>
          <a:stretch>
            <a:fillRect/>
          </a:stretch>
        </p:blipFill>
        <p:spPr>
          <a:xfrm>
            <a:off x="4564380" y="124460"/>
            <a:ext cx="7437120" cy="66090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Volatile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Volatile </a:t>
            </a:r>
            <a:r>
              <a:rPr lang="zh-CN" altLang="en-US" sz="2400" b="1" dirty="0">
                <a:solidFill>
                  <a:srgbClr val="002060"/>
                </a:solidFill>
                <a:latin typeface="微软雅黑" panose="020B0503020204020204" pitchFamily="34" charset="-122"/>
                <a:ea typeface="微软雅黑" panose="020B0503020204020204" pitchFamily="34" charset="-122"/>
              </a:rPr>
              <a:t>的定义</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77875" y="1605280"/>
            <a:ext cx="11149965" cy="1753235"/>
          </a:xfrm>
          <a:prstGeom prst="rect">
            <a:avLst/>
          </a:prstGeom>
          <a:noFill/>
        </p:spPr>
        <p:txBody>
          <a:bodyPr wrap="square" rtlCol="0" anchor="t">
            <a:spAutoFit/>
          </a:bodyPr>
          <a:p>
            <a:r>
              <a:rPr lang="zh-CN" altLang="en-US"/>
              <a:t>在多线程并发编程中synchronized和volatile都扮演着重要的角色，volatile是轻量级的synchronized，它在多处理器开发中保证了共享变量的“可见性”。可见性的意思是当一个线程修改一个共享变量时，另外一个线程能读到这个修改的值。如果volatile变量修饰符使用恰当的话，它比synchronized的使用和执行成本更低，因为它不会引起线程上下文的切换和调度。</a:t>
            </a:r>
            <a:endParaRPr lang="zh-CN" altLang="en-US"/>
          </a:p>
          <a:p>
            <a:endParaRPr lang="zh-CN" altLang="en-US"/>
          </a:p>
          <a:p>
            <a:endParaRPr lang="zh-CN" altLang="en-US"/>
          </a:p>
        </p:txBody>
      </p:sp>
      <p:pic>
        <p:nvPicPr>
          <p:cNvPr id="6" name="图片 5"/>
          <p:cNvPicPr>
            <a:picLocks noChangeAspect="1"/>
          </p:cNvPicPr>
          <p:nvPr/>
        </p:nvPicPr>
        <p:blipFill>
          <a:blip r:embed="rId2"/>
          <a:stretch>
            <a:fillRect/>
          </a:stretch>
        </p:blipFill>
        <p:spPr>
          <a:xfrm>
            <a:off x="4240530" y="2959735"/>
            <a:ext cx="7839075" cy="3793490"/>
          </a:xfrm>
          <a:prstGeom prst="rect">
            <a:avLst/>
          </a:prstGeom>
        </p:spPr>
      </p:pic>
      <p:sp>
        <p:nvSpPr>
          <p:cNvPr id="8" name="文本框 7"/>
          <p:cNvSpPr txBox="1"/>
          <p:nvPr/>
        </p:nvSpPr>
        <p:spPr>
          <a:xfrm>
            <a:off x="777875" y="2783840"/>
            <a:ext cx="3382645" cy="3969385"/>
          </a:xfrm>
          <a:prstGeom prst="rect">
            <a:avLst/>
          </a:prstGeom>
          <a:noFill/>
        </p:spPr>
        <p:txBody>
          <a:bodyPr wrap="square" rtlCol="0" anchor="t">
            <a:spAutoFit/>
          </a:bodyPr>
          <a:p>
            <a:r>
              <a:rPr lang="zh-CN" altLang="en-US">
                <a:sym typeface="+mn-ea"/>
              </a:rPr>
              <a:t>Java语言规范第3版中对volatile的定义如下：Java编程语言允许线程访问共享变量，为了确保共享变量能被准确和一致地更新，线程应该确保通过排他锁单独获得这个变量。Java语言提供了volatile，在某些情况下比锁要更加方便（读多写少）。如果一个字段被声明成volatile，Java线程内存模型确保所有线程看到这个变量的值是一致的。</a:t>
            </a:r>
            <a:endParaRPr lang="zh-CN" altLang="en-US">
              <a:sym typeface="+mn-ea"/>
            </a:endParaRPr>
          </a:p>
          <a:p>
            <a:endParaRPr lang="zh-CN" altLang="en-US"/>
          </a:p>
          <a:p>
            <a:r>
              <a:rPr lang="zh-CN" altLang="en-US" b="1"/>
              <a:t>保证可见性；</a:t>
            </a:r>
            <a:endParaRPr lang="zh-CN" altLang="en-US" b="1"/>
          </a:p>
          <a:p>
            <a:r>
              <a:rPr lang="zh-CN" altLang="en-US" b="1"/>
              <a:t>禁止指令重排序</a:t>
            </a:r>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并发编程初探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115060" y="1170305"/>
            <a:ext cx="439356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线程的优先级和守护线程</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47725" y="2110740"/>
            <a:ext cx="5708015" cy="3692525"/>
          </a:xfrm>
          <a:prstGeom prst="rect">
            <a:avLst/>
          </a:prstGeom>
          <a:noFill/>
        </p:spPr>
        <p:txBody>
          <a:bodyPr wrap="square" rtlCol="0" anchor="t">
            <a:spAutoFit/>
          </a:bodyPr>
          <a:p>
            <a:r>
              <a:rPr lang="zh-CN" altLang="en-US" b="1">
                <a:solidFill>
                  <a:schemeClr val="tx1"/>
                </a:solidFill>
              </a:rPr>
              <a:t>在Java线程中，通过一个整型成员变量priority来控制优先级，优先级的范围从1~10，在线程构建的时候可以通过setPriority(int)方法来修改优先级，默认优先级是5，优先级高的线程分配</a:t>
            </a:r>
            <a:r>
              <a:rPr lang="en-US" altLang="zh-CN" b="1">
                <a:solidFill>
                  <a:schemeClr val="tx1"/>
                </a:solidFill>
              </a:rPr>
              <a:t>CPU</a:t>
            </a:r>
            <a:r>
              <a:rPr lang="zh-CN" altLang="en-US" b="1">
                <a:solidFill>
                  <a:schemeClr val="tx1"/>
                </a:solidFill>
              </a:rPr>
              <a:t>时间片的数量要多于优先级低的线程。</a:t>
            </a:r>
            <a:endParaRPr lang="zh-CN" altLang="en-US" b="1">
              <a:solidFill>
                <a:schemeClr val="tx1"/>
              </a:solidFill>
            </a:endParaRPr>
          </a:p>
          <a:p>
            <a:endParaRPr lang="zh-CN" altLang="en-US" b="1">
              <a:solidFill>
                <a:srgbClr val="FF0000"/>
              </a:solidFill>
            </a:endParaRPr>
          </a:p>
          <a:p>
            <a:r>
              <a:rPr lang="zh-CN" altLang="en-US" b="1">
                <a:solidFill>
                  <a:srgbClr val="FF0000"/>
                </a:solidFill>
              </a:rPr>
              <a:t>设置线程优先级时，针对频繁阻塞（休眠或者I/O操作）的线程需要设置较高优先级，而偏重计算（需要较多CPU时间或者偏运算）的线程则设置较低的优先级，确保处理器不会被独占。</a:t>
            </a:r>
            <a:endParaRPr lang="zh-CN" altLang="en-US" b="1">
              <a:solidFill>
                <a:srgbClr val="FF0000"/>
              </a:solidFill>
            </a:endParaRPr>
          </a:p>
          <a:p>
            <a:endParaRPr lang="zh-CN" altLang="en-US" b="1">
              <a:solidFill>
                <a:srgbClr val="FF0000"/>
              </a:solidFill>
            </a:endParaRPr>
          </a:p>
          <a:p>
            <a:r>
              <a:rPr lang="zh-CN" altLang="en-US" b="1">
                <a:solidFill>
                  <a:schemeClr val="tx1"/>
                </a:solidFill>
              </a:rPr>
              <a:t>示例代码：</a:t>
            </a:r>
            <a:r>
              <a:rPr lang="en-US" altLang="zh-CN" b="1">
                <a:solidFill>
                  <a:schemeClr val="tx1"/>
                </a:solidFill>
              </a:rPr>
              <a:t> ThreadPrority.java</a:t>
            </a:r>
            <a:endParaRPr lang="en-US" altLang="zh-CN" b="1">
              <a:solidFill>
                <a:schemeClr val="tx1"/>
              </a:solidFill>
            </a:endParaRPr>
          </a:p>
          <a:p>
            <a:endParaRPr lang="en-US" altLang="zh-CN" b="1">
              <a:solidFill>
                <a:schemeClr val="tx1"/>
              </a:solidFill>
            </a:endParaRPr>
          </a:p>
        </p:txBody>
      </p:sp>
      <p:sp>
        <p:nvSpPr>
          <p:cNvPr id="9" name="文本框 8"/>
          <p:cNvSpPr txBox="1"/>
          <p:nvPr/>
        </p:nvSpPr>
        <p:spPr>
          <a:xfrm>
            <a:off x="6883400" y="1706245"/>
            <a:ext cx="5004435" cy="5077460"/>
          </a:xfrm>
          <a:prstGeom prst="rect">
            <a:avLst/>
          </a:prstGeom>
          <a:noFill/>
        </p:spPr>
        <p:txBody>
          <a:bodyPr wrap="square" rtlCol="0" anchor="t">
            <a:spAutoFit/>
          </a:bodyPr>
          <a:p>
            <a:r>
              <a:rPr lang="zh-CN" altLang="en-US" sz="1200"/>
              <a:t>public class CodeTest {</a:t>
            </a:r>
            <a:endParaRPr lang="zh-CN" altLang="en-US" sz="1200"/>
          </a:p>
          <a:p>
            <a:r>
              <a:rPr lang="zh-CN" altLang="en-US" sz="1200"/>
              <a:t>    public static void main(String[] args) throws JsonProcessingException {</a:t>
            </a:r>
            <a:endParaRPr lang="zh-CN" altLang="en-US" sz="1200"/>
          </a:p>
          <a:p>
            <a:r>
              <a:rPr lang="zh-CN" altLang="en-US" sz="1200"/>
              <a:t>        System.out.println(Thread.currentThread().getName()</a:t>
            </a:r>
            <a:endParaRPr lang="zh-CN" altLang="en-US" sz="1200"/>
          </a:p>
          <a:p>
            <a:r>
              <a:rPr lang="zh-CN" altLang="en-US" sz="1200"/>
              <a:t>                +"("+Thread.currentThread().getPriority()+ ")");</a:t>
            </a:r>
            <a:endParaRPr lang="zh-CN" altLang="en-US" sz="1200"/>
          </a:p>
          <a:p>
            <a:endParaRPr lang="zh-CN" altLang="en-US" sz="1200"/>
          </a:p>
          <a:p>
            <a:r>
              <a:rPr lang="zh-CN" altLang="en-US" sz="1200"/>
              <a:t>        Thread t1=new MyThread("t1");    // 新建t1</a:t>
            </a:r>
            <a:endParaRPr lang="zh-CN" altLang="en-US" sz="1200"/>
          </a:p>
          <a:p>
            <a:r>
              <a:rPr lang="zh-CN" altLang="en-US" sz="1200"/>
              <a:t>        Thread t2=new MyThread("t2");    // 新建t2</a:t>
            </a:r>
            <a:endParaRPr lang="zh-CN" altLang="en-US" sz="1200"/>
          </a:p>
          <a:p>
            <a:r>
              <a:rPr lang="zh-CN" altLang="en-US" sz="1200"/>
              <a:t>        t1.setPriority(1);                // 设置t1的优先级为1</a:t>
            </a:r>
            <a:endParaRPr lang="zh-CN" altLang="en-US" sz="1200"/>
          </a:p>
          <a:p>
            <a:r>
              <a:rPr lang="zh-CN" altLang="en-US" sz="1200"/>
              <a:t>        t2.setPriority(10);                // 设置t2的优先级为10</a:t>
            </a:r>
            <a:endParaRPr lang="zh-CN" altLang="en-US" sz="1200"/>
          </a:p>
          <a:p>
            <a:r>
              <a:rPr lang="zh-CN" altLang="en-US" sz="1200"/>
              <a:t>        t1.start();                        // 启动t1</a:t>
            </a:r>
            <a:endParaRPr lang="zh-CN" altLang="en-US" sz="1200"/>
          </a:p>
          <a:p>
            <a:r>
              <a:rPr lang="zh-CN" altLang="en-US" sz="1200"/>
              <a:t>        t2.start();                        // 启动t2</a:t>
            </a:r>
            <a:endParaRPr lang="zh-CN" altLang="en-US" sz="1200"/>
          </a:p>
          <a:p>
            <a:r>
              <a:rPr lang="zh-CN" altLang="en-US" sz="1200"/>
              <a:t>    }</a:t>
            </a:r>
            <a:endParaRPr lang="zh-CN" altLang="en-US" sz="1200"/>
          </a:p>
          <a:p>
            <a:r>
              <a:rPr lang="zh-CN" altLang="en-US" sz="1200"/>
              <a:t>}</a:t>
            </a:r>
            <a:endParaRPr lang="zh-CN" altLang="en-US" sz="1200"/>
          </a:p>
          <a:p>
            <a:r>
              <a:rPr lang="zh-CN" altLang="en-US" sz="1200"/>
              <a:t>class MyThread extends Thread{</a:t>
            </a:r>
            <a:endParaRPr lang="zh-CN" altLang="en-US" sz="1200"/>
          </a:p>
          <a:p>
            <a:r>
              <a:rPr lang="zh-CN" altLang="en-US" sz="1200"/>
              <a:t>    public MyThread(String name) {</a:t>
            </a:r>
            <a:endParaRPr lang="zh-CN" altLang="en-US" sz="1200"/>
          </a:p>
          <a:p>
            <a:r>
              <a:rPr lang="zh-CN" altLang="en-US" sz="1200"/>
              <a:t>        super(name);</a:t>
            </a:r>
            <a:endParaRPr lang="zh-CN" altLang="en-US" sz="1200"/>
          </a:p>
          <a:p>
            <a:r>
              <a:rPr lang="zh-CN" altLang="en-US" sz="1200"/>
              <a:t>    }</a:t>
            </a:r>
            <a:endParaRPr lang="zh-CN" altLang="en-US" sz="1200"/>
          </a:p>
          <a:p>
            <a:endParaRPr lang="zh-CN" altLang="en-US" sz="1200"/>
          </a:p>
          <a:p>
            <a:r>
              <a:rPr lang="zh-CN" altLang="en-US" sz="1200"/>
              <a:t>    @SneakyThrows</a:t>
            </a:r>
            <a:endParaRPr lang="zh-CN" altLang="en-US" sz="1200"/>
          </a:p>
          <a:p>
            <a:r>
              <a:rPr lang="zh-CN" altLang="en-US" sz="1200"/>
              <a:t>    public void run(){</a:t>
            </a:r>
            <a:endParaRPr lang="zh-CN" altLang="en-US" sz="1200"/>
          </a:p>
          <a:p>
            <a:r>
              <a:rPr lang="zh-CN" altLang="en-US" sz="1200"/>
              <a:t>        for (int i=0; i&lt;5; i++) {</a:t>
            </a:r>
            <a:endParaRPr lang="zh-CN" altLang="en-US" sz="1200"/>
          </a:p>
          <a:p>
            <a:r>
              <a:rPr lang="zh-CN" altLang="en-US" sz="1200"/>
              <a:t>            System.out.println(Thread.currentThread().getName()</a:t>
            </a:r>
            <a:endParaRPr lang="zh-CN" altLang="en-US" sz="1200"/>
          </a:p>
          <a:p>
            <a:r>
              <a:rPr lang="zh-CN" altLang="en-US" sz="1200"/>
              <a:t>                    +"("+Thread.currentThread().getPriority()+ ")"</a:t>
            </a:r>
            <a:endParaRPr lang="zh-CN" altLang="en-US" sz="1200"/>
          </a:p>
          <a:p>
            <a:r>
              <a:rPr lang="zh-CN" altLang="en-US" sz="1200"/>
              <a:t>                    +", loop "+i);</a:t>
            </a:r>
            <a:endParaRPr lang="zh-CN" altLang="en-US" sz="1200"/>
          </a:p>
          <a:p>
            <a:r>
              <a:rPr lang="zh-CN" altLang="en-US" sz="1200"/>
              <a:t>        }</a:t>
            </a:r>
            <a:endParaRPr lang="zh-CN" altLang="en-US" sz="1200"/>
          </a:p>
          <a:p>
            <a:r>
              <a:rPr lang="zh-CN" altLang="en-US" sz="1200"/>
              <a:t>    }</a:t>
            </a:r>
            <a:endParaRPr lang="zh-CN" altLang="en-US" sz="1200"/>
          </a:p>
          <a:p>
            <a:r>
              <a:rPr lang="zh-CN" altLang="en-US" sz="1200"/>
              <a:t>};</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Volatile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Volatile </a:t>
            </a:r>
            <a:r>
              <a:rPr lang="zh-CN" altLang="en-US" sz="2400" b="1" dirty="0">
                <a:solidFill>
                  <a:srgbClr val="002060"/>
                </a:solidFill>
                <a:latin typeface="微软雅黑" panose="020B0503020204020204" pitchFamily="34" charset="-122"/>
                <a:ea typeface="微软雅黑" panose="020B0503020204020204" pitchFamily="34" charset="-122"/>
              </a:rPr>
              <a:t>的实现原理</a:t>
            </a:r>
            <a:r>
              <a:rPr lang="en-US" altLang="zh-CN" sz="2400" b="1" dirty="0">
                <a:solidFill>
                  <a:srgbClr val="002060"/>
                </a:solidFill>
                <a:latin typeface="微软雅黑" panose="020B0503020204020204" pitchFamily="34" charset="-122"/>
                <a:ea typeface="微软雅黑" panose="020B0503020204020204" pitchFamily="34" charset="-122"/>
              </a:rPr>
              <a:t> - </a:t>
            </a:r>
            <a:r>
              <a:rPr lang="zh-CN" altLang="en-US" sz="2400" b="1" dirty="0">
                <a:solidFill>
                  <a:srgbClr val="002060"/>
                </a:solidFill>
                <a:latin typeface="微软雅黑" panose="020B0503020204020204" pitchFamily="34" charset="-122"/>
                <a:ea typeface="微软雅黑" panose="020B0503020204020204" pitchFamily="34" charset="-122"/>
              </a:rPr>
              <a:t>可见性</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56615" y="1873250"/>
            <a:ext cx="11144885" cy="3969385"/>
          </a:xfrm>
          <a:prstGeom prst="rect">
            <a:avLst/>
          </a:prstGeom>
          <a:noFill/>
        </p:spPr>
        <p:txBody>
          <a:bodyPr wrap="square" rtlCol="0" anchor="t">
            <a:spAutoFit/>
          </a:bodyPr>
          <a:p>
            <a:r>
              <a:rPr lang="zh-CN" altLang="en-US"/>
              <a:t>volatile是如何来保证可见性的呢？对volatile进行写操作时，CPU会做什么事情。</a:t>
            </a:r>
            <a:endParaRPr lang="zh-CN" altLang="en-US"/>
          </a:p>
          <a:p>
            <a:endParaRPr lang="zh-CN" altLang="en-US"/>
          </a:p>
          <a:p>
            <a:r>
              <a:rPr lang="zh-CN" altLang="en-US"/>
              <a:t>如</a:t>
            </a:r>
            <a:r>
              <a:rPr lang="en-US" altLang="zh-CN"/>
              <a:t> </a:t>
            </a:r>
            <a:r>
              <a:rPr lang="zh-CN" altLang="en-US"/>
              <a:t>Java代码如下。</a:t>
            </a:r>
            <a:endParaRPr lang="zh-CN" altLang="en-US"/>
          </a:p>
          <a:p>
            <a:r>
              <a:rPr lang="zh-CN" altLang="en-US"/>
              <a:t>i</a:t>
            </a:r>
            <a:r>
              <a:rPr lang="zh-CN" altLang="en-US" i="1">
                <a:gradFill>
                  <a:gsLst>
                    <a:gs pos="0">
                      <a:srgbClr val="012D86"/>
                    </a:gs>
                    <a:gs pos="100000">
                      <a:srgbClr val="0E2557"/>
                    </a:gs>
                  </a:gsLst>
                  <a:lin scaled="0"/>
                </a:gradFill>
              </a:rPr>
              <a:t>nstance = new Singleton();                 // instance是volatile变量</a:t>
            </a:r>
            <a:endParaRPr lang="zh-CN" altLang="en-US" i="1">
              <a:gradFill>
                <a:gsLst>
                  <a:gs pos="0">
                    <a:srgbClr val="012D86"/>
                  </a:gs>
                  <a:gs pos="100000">
                    <a:srgbClr val="0E2557"/>
                  </a:gs>
                </a:gsLst>
                <a:lin scaled="0"/>
              </a:gradFill>
            </a:endParaRPr>
          </a:p>
          <a:p>
            <a:endParaRPr lang="zh-CN" altLang="en-US"/>
          </a:p>
          <a:p>
            <a:r>
              <a:rPr lang="zh-CN" altLang="en-US"/>
              <a:t>转变成汇编代码，如下。</a:t>
            </a:r>
            <a:endParaRPr lang="zh-CN" altLang="en-US"/>
          </a:p>
          <a:p>
            <a:r>
              <a:rPr lang="zh-CN" altLang="en-US" i="1">
                <a:gradFill>
                  <a:gsLst>
                    <a:gs pos="0">
                      <a:srgbClr val="012D86"/>
                    </a:gs>
                    <a:gs pos="100000">
                      <a:srgbClr val="0E2557"/>
                    </a:gs>
                  </a:gsLst>
                  <a:lin scaled="0"/>
                </a:gradFill>
              </a:rPr>
              <a:t>0x01a3de1d: movb $0×0,0×1104800(%esi);</a:t>
            </a:r>
            <a:endParaRPr lang="zh-CN" altLang="en-US" i="1">
              <a:gradFill>
                <a:gsLst>
                  <a:gs pos="0">
                    <a:srgbClr val="012D86"/>
                  </a:gs>
                  <a:gs pos="100000">
                    <a:srgbClr val="0E2557"/>
                  </a:gs>
                </a:gsLst>
                <a:lin scaled="0"/>
              </a:gradFill>
            </a:endParaRPr>
          </a:p>
          <a:p>
            <a:r>
              <a:rPr lang="zh-CN" altLang="en-US" i="1">
                <a:gradFill>
                  <a:gsLst>
                    <a:gs pos="0">
                      <a:srgbClr val="012D86"/>
                    </a:gs>
                    <a:gs pos="100000">
                      <a:srgbClr val="0E2557"/>
                    </a:gs>
                  </a:gsLst>
                  <a:lin scaled="0"/>
                </a:gradFill>
              </a:rPr>
              <a:t>0x01a3de24: </a:t>
            </a:r>
            <a:r>
              <a:rPr lang="zh-CN" altLang="en-US" i="1">
                <a:gradFill>
                  <a:gsLst>
                    <a:gs pos="0">
                      <a:srgbClr val="E30000"/>
                    </a:gs>
                    <a:gs pos="100000">
                      <a:srgbClr val="760303"/>
                    </a:gs>
                  </a:gsLst>
                  <a:lin scaled="0"/>
                </a:gradFill>
              </a:rPr>
              <a:t>lock </a:t>
            </a:r>
            <a:r>
              <a:rPr lang="zh-CN" altLang="en-US" i="1">
                <a:gradFill>
                  <a:gsLst>
                    <a:gs pos="0">
                      <a:srgbClr val="012D86"/>
                    </a:gs>
                    <a:gs pos="100000">
                      <a:srgbClr val="0E2557"/>
                    </a:gs>
                  </a:gsLst>
                  <a:lin scaled="0"/>
                </a:gradFill>
              </a:rPr>
              <a:t>addl $0×0,(%esp);</a:t>
            </a:r>
            <a:endParaRPr lang="zh-CN" altLang="en-US" i="1">
              <a:gradFill>
                <a:gsLst>
                  <a:gs pos="0">
                    <a:srgbClr val="012D86"/>
                  </a:gs>
                  <a:gs pos="100000">
                    <a:srgbClr val="0E2557"/>
                  </a:gs>
                </a:gsLst>
                <a:lin scaled="0"/>
              </a:gradFill>
            </a:endParaRPr>
          </a:p>
          <a:p>
            <a:endParaRPr lang="zh-CN" altLang="en-US"/>
          </a:p>
          <a:p>
            <a:r>
              <a:rPr lang="zh-CN" altLang="en-US"/>
              <a:t>有volatile变量修饰的共享变量进行写操作的时候会多出第二行汇编代码，通过查IA-32架构软件开发者手册可知，Lock前缀的指令在多核处理器下会引发了两件事情。</a:t>
            </a:r>
            <a:endParaRPr lang="zh-CN" altLang="en-US"/>
          </a:p>
          <a:p>
            <a:endParaRPr lang="zh-CN" altLang="en-US"/>
          </a:p>
          <a:p>
            <a:r>
              <a:rPr lang="zh-CN" altLang="en-US"/>
              <a:t>1）将当前处理器缓存行的数据写回到系统内存（主存。声言</a:t>
            </a:r>
            <a:r>
              <a:rPr lang="en-US" altLang="zh-CN"/>
              <a:t>Lock</a:t>
            </a:r>
            <a:r>
              <a:rPr lang="zh-CN" altLang="en-US"/>
              <a:t>信号。）。</a:t>
            </a:r>
            <a:endParaRPr lang="zh-CN" altLang="en-US"/>
          </a:p>
          <a:p>
            <a:r>
              <a:rPr lang="zh-CN" altLang="en-US"/>
              <a:t>2）这个写回内存的操作会使在其他CPU里缓存了该内存地址的数据无效。</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Volatile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Volatile </a:t>
            </a:r>
            <a:r>
              <a:rPr lang="zh-CN" altLang="en-US" sz="2400" b="1" dirty="0">
                <a:solidFill>
                  <a:srgbClr val="002060"/>
                </a:solidFill>
                <a:latin typeface="微软雅黑" panose="020B0503020204020204" pitchFamily="34" charset="-122"/>
                <a:ea typeface="微软雅黑" panose="020B0503020204020204" pitchFamily="34" charset="-122"/>
              </a:rPr>
              <a:t>的实现原理</a:t>
            </a:r>
            <a:r>
              <a:rPr lang="en-US" altLang="zh-CN" sz="2400" b="1" dirty="0">
                <a:solidFill>
                  <a:srgbClr val="002060"/>
                </a:solidFill>
                <a:latin typeface="微软雅黑" panose="020B0503020204020204" pitchFamily="34" charset="-122"/>
                <a:ea typeface="微软雅黑" panose="020B0503020204020204" pitchFamily="34" charset="-122"/>
              </a:rPr>
              <a:t> - </a:t>
            </a:r>
            <a:r>
              <a:rPr lang="zh-CN" altLang="en-US" sz="2400" b="1" dirty="0">
                <a:solidFill>
                  <a:srgbClr val="002060"/>
                </a:solidFill>
                <a:latin typeface="微软雅黑" panose="020B0503020204020204" pitchFamily="34" charset="-122"/>
                <a:ea typeface="微软雅黑" panose="020B0503020204020204" pitchFamily="34" charset="-122"/>
              </a:rPr>
              <a:t>可见性</a:t>
            </a:r>
            <a:r>
              <a:rPr lang="en-US" altLang="zh-CN" sz="2400" b="1" dirty="0">
                <a:solidFill>
                  <a:srgbClr val="002060"/>
                </a:solidFill>
                <a:latin typeface="微软雅黑" panose="020B0503020204020204" pitchFamily="34" charset="-122"/>
                <a:ea typeface="微软雅黑" panose="020B0503020204020204" pitchFamily="34" charset="-122"/>
              </a:rPr>
              <a:t> </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55980" y="1605280"/>
            <a:ext cx="11144885" cy="4246245"/>
          </a:xfrm>
          <a:prstGeom prst="rect">
            <a:avLst/>
          </a:prstGeom>
          <a:noFill/>
        </p:spPr>
        <p:txBody>
          <a:bodyPr wrap="square" rtlCol="0" anchor="t">
            <a:spAutoFit/>
          </a:bodyPr>
          <a:p>
            <a:r>
              <a:rPr lang="zh-CN" altLang="en-US"/>
              <a:t>1）Lock前缀指令会引起处理器缓存回写到内存。Lock前缀指令导致在执行指令期间，</a:t>
            </a:r>
            <a:r>
              <a:rPr lang="zh-CN" altLang="en-US">
                <a:solidFill>
                  <a:srgbClr val="FF0000"/>
                </a:solidFill>
              </a:rPr>
              <a:t>声言处理器的LOCK#信号</a:t>
            </a:r>
            <a:r>
              <a:rPr lang="zh-CN" altLang="en-US"/>
              <a:t>。在多处理器环境中，LOCK#信号确保在声言该信号期间，处理器可以独占任何共享内存（主存只有当前处理器一个人可以访问，锁总线）。但是，</a:t>
            </a:r>
            <a:r>
              <a:rPr lang="zh-CN" altLang="en-US" b="1"/>
              <a:t>在最近的处理器里，LOCK＃信号一般不锁总线，而是锁缓存，毕竟锁总线开销的比较大</a:t>
            </a:r>
            <a:r>
              <a:rPr lang="zh-CN" altLang="en-US"/>
              <a:t>。对于Intel486和Pentium处理器，在锁操作时，总是在总线上声言LOCK#信号。</a:t>
            </a:r>
            <a:r>
              <a:rPr lang="zh-CN" altLang="en-US">
                <a:solidFill>
                  <a:srgbClr val="FF0000"/>
                </a:solidFill>
              </a:rPr>
              <a:t>但</a:t>
            </a:r>
            <a:r>
              <a:rPr lang="zh-CN" altLang="en-US"/>
              <a:t>在P6和目前的处理器中，如果访问的内存区域已经缓存在处理器内部，则不会声言LOCK#信号。相反，它会锁定这块内存区域的缓存并回写到内存（总线锁定声言</a:t>
            </a:r>
            <a:r>
              <a:rPr lang="en-US" altLang="zh-CN"/>
              <a:t>lock</a:t>
            </a:r>
            <a:r>
              <a:rPr lang="zh-CN" altLang="en-US"/>
              <a:t>信号的，为了提高性能，高级的处理器走的是缓存锁定，改哪里锁定哪里，所以不需要声言</a:t>
            </a:r>
            <a:r>
              <a:rPr lang="en-US" altLang="zh-CN"/>
              <a:t>lock</a:t>
            </a:r>
            <a:r>
              <a:rPr lang="zh-CN" altLang="en-US"/>
              <a:t>信号。），并使用缓存一致性机制来确保修改的原子性，此操作被称为“</a:t>
            </a:r>
            <a:r>
              <a:rPr lang="zh-CN" altLang="en-US" b="1">
                <a:solidFill>
                  <a:srgbClr val="FF0000"/>
                </a:solidFill>
              </a:rPr>
              <a:t>缓存锁定”</a:t>
            </a:r>
            <a:r>
              <a:rPr lang="zh-CN" altLang="en-US"/>
              <a:t>，缓存一致性机制会阻止同时修改由两个以上处理器缓存的内存区域数据。</a:t>
            </a:r>
            <a:endParaRPr lang="zh-CN" altLang="en-US"/>
          </a:p>
          <a:p>
            <a:endParaRPr lang="zh-CN" altLang="en-US"/>
          </a:p>
          <a:p>
            <a:r>
              <a:rPr lang="zh-CN" altLang="en-US"/>
              <a:t>2）一个处理器的缓存回写到内存会导致其他处理器的缓存无效。IA-32处理器和Intel 64处理器使用</a:t>
            </a:r>
            <a:r>
              <a:rPr lang="zh-CN" altLang="en-US" b="1">
                <a:solidFill>
                  <a:srgbClr val="FF0000"/>
                </a:solidFill>
              </a:rPr>
              <a:t>MESI</a:t>
            </a:r>
            <a:r>
              <a:rPr lang="zh-CN" altLang="en-US"/>
              <a:t>（修改、独占、共享、无效）控制协议去维护内部缓存和其他处理器缓存的一致性。在多核处理器系统中进行操作的时候，IA-32和Intel 64处理器能</a:t>
            </a:r>
            <a:r>
              <a:rPr lang="zh-CN" altLang="en-US" b="1">
                <a:solidFill>
                  <a:srgbClr val="FF0000"/>
                </a:solidFill>
              </a:rPr>
              <a:t>嗅探</a:t>
            </a:r>
            <a:r>
              <a:rPr lang="zh-CN" altLang="en-US"/>
              <a:t>其他处理器访问系统内存和它们的内部缓存。处理器使用嗅探技术保证它的内部缓存、系统内存和其他处理器的缓存的数</a:t>
            </a:r>
            <a:r>
              <a:rPr lang="zh-CN" altLang="en-US" b="1">
                <a:solidFill>
                  <a:srgbClr val="FF0000"/>
                </a:solidFill>
              </a:rPr>
              <a:t>据在总线上保持一致</a:t>
            </a:r>
            <a:r>
              <a:rPr lang="zh-CN" altLang="en-US"/>
              <a:t>。例如，在Pentium和P6 family处理器中，如果通过嗅探一个处理器来检测其他处理器打算写内存地址，而这个地址当前处于共享状态，那么正在嗅探的处理器将使它的缓存行无效，在下次访问相同内存地址时，强制执行缓存行填充。</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Volatile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Volatile </a:t>
            </a:r>
            <a:r>
              <a:rPr lang="zh-CN" altLang="en-US" sz="2400" b="1" dirty="0">
                <a:solidFill>
                  <a:srgbClr val="002060"/>
                </a:solidFill>
                <a:latin typeface="微软雅黑" panose="020B0503020204020204" pitchFamily="34" charset="-122"/>
                <a:ea typeface="微软雅黑" panose="020B0503020204020204" pitchFamily="34" charset="-122"/>
              </a:rPr>
              <a:t>的实现原理</a:t>
            </a:r>
            <a:r>
              <a:rPr lang="en-US" altLang="zh-CN" sz="2400" b="1" dirty="0">
                <a:solidFill>
                  <a:srgbClr val="002060"/>
                </a:solidFill>
                <a:latin typeface="微软雅黑" panose="020B0503020204020204" pitchFamily="34" charset="-122"/>
                <a:ea typeface="微软雅黑" panose="020B0503020204020204" pitchFamily="34" charset="-122"/>
              </a:rPr>
              <a:t> - </a:t>
            </a:r>
            <a:r>
              <a:rPr lang="zh-CN" altLang="en-US" sz="2400" b="1" dirty="0">
                <a:solidFill>
                  <a:srgbClr val="002060"/>
                </a:solidFill>
                <a:latin typeface="微软雅黑" panose="020B0503020204020204" pitchFamily="34" charset="-122"/>
                <a:ea typeface="微软雅黑" panose="020B0503020204020204" pitchFamily="34" charset="-122"/>
              </a:rPr>
              <a:t>可见性</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56615" y="1873250"/>
            <a:ext cx="11144885" cy="2030095"/>
          </a:xfrm>
          <a:prstGeom prst="rect">
            <a:avLst/>
          </a:prstGeom>
          <a:noFill/>
        </p:spPr>
        <p:txBody>
          <a:bodyPr wrap="square" rtlCol="0" anchor="t">
            <a:spAutoFit/>
          </a:bodyPr>
          <a:p>
            <a:r>
              <a:rPr lang="zh-CN" altLang="en-US"/>
              <a:t>为了提高处理速度，处理器不直接和内存进行通信，而是先将系统内存的数据读到内部缓存（L1，L2或其他）后再进行操作，但操作完不知道何时会写到内存。如果对声明了volatile的变量进行写操作，JVM就会向处理器发送一条Lock前缀的指令，将这个变量所在缓存行的数据写回到系统内存。但是，就算写回到内存，如果其他处理器缓存的值还是旧的，再执行计算操作就会有问题。所以，在多处理器下，为了保证各个处理器的缓存是一致的，就会实现缓存一致性协议，每个处理器通过嗅探在总线上传播的数据来检查自己缓存的值是不是过期了，当处理器发现自己缓存行对应的内存地址被修改，就会将当前处理器的缓存行设置成无效状态，当处理器对这个数据进行修改操作的时候，会重新从系统内存中把数据读到处理器缓存里。</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Volatile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Volatile </a:t>
            </a:r>
            <a:r>
              <a:rPr lang="zh-CN" altLang="en-US" sz="2400" b="1" dirty="0">
                <a:solidFill>
                  <a:srgbClr val="002060"/>
                </a:solidFill>
                <a:latin typeface="微软雅黑" panose="020B0503020204020204" pitchFamily="34" charset="-122"/>
                <a:ea typeface="微软雅黑" panose="020B0503020204020204" pitchFamily="34" charset="-122"/>
              </a:rPr>
              <a:t>使用的优化</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56615" y="1659890"/>
            <a:ext cx="11144885" cy="645160"/>
          </a:xfrm>
          <a:prstGeom prst="rect">
            <a:avLst/>
          </a:prstGeom>
          <a:noFill/>
        </p:spPr>
        <p:txBody>
          <a:bodyPr wrap="square" rtlCol="0" anchor="t">
            <a:spAutoFit/>
          </a:bodyPr>
          <a:p>
            <a:r>
              <a:rPr lang="zh-CN" altLang="en-US"/>
              <a:t>著名的Java并发编程大师Doug lea在JDK 7的并发包里新增一个队列集合类Linked-TransferQueue，它在使用volatile变量时，用一种追加字节的方式来优化队列出队和入队的性能。LinkedTransferQueue的代码如下。</a:t>
            </a:r>
            <a:endParaRPr lang="zh-CN" altLang="en-US"/>
          </a:p>
        </p:txBody>
      </p:sp>
      <p:pic>
        <p:nvPicPr>
          <p:cNvPr id="7" name="图片 6"/>
          <p:cNvPicPr>
            <a:picLocks noChangeAspect="1"/>
          </p:cNvPicPr>
          <p:nvPr/>
        </p:nvPicPr>
        <p:blipFill>
          <a:blip r:embed="rId2"/>
          <a:stretch>
            <a:fillRect/>
          </a:stretch>
        </p:blipFill>
        <p:spPr>
          <a:xfrm>
            <a:off x="2145030" y="2305050"/>
            <a:ext cx="5715000" cy="2880360"/>
          </a:xfrm>
          <a:prstGeom prst="rect">
            <a:avLst/>
          </a:prstGeom>
        </p:spPr>
      </p:pic>
      <p:sp>
        <p:nvSpPr>
          <p:cNvPr id="8" name="文本框 7"/>
          <p:cNvSpPr txBox="1"/>
          <p:nvPr/>
        </p:nvSpPr>
        <p:spPr>
          <a:xfrm>
            <a:off x="721995" y="5250180"/>
            <a:ext cx="11413490" cy="1476375"/>
          </a:xfrm>
          <a:prstGeom prst="rect">
            <a:avLst/>
          </a:prstGeom>
          <a:noFill/>
        </p:spPr>
        <p:txBody>
          <a:bodyPr wrap="square" rtlCol="0" anchor="t">
            <a:spAutoFit/>
          </a:bodyPr>
          <a:p>
            <a:r>
              <a:rPr lang="zh-CN" altLang="en-US"/>
              <a:t>追加字节能优化性能？这种方式看起来很神奇，但如果深入理解处理器架构就能理解其中的奥秘。让我们先来看看LinkedTransferQueue这个类，它使用一个内部类类型来定义队列的头节点（head）和尾节点（tail），而这个内部类PaddedAtomicReference相对于父类AtomicReference只做了一件事情，就是将共享变量追加到64字节。我们可以来计算下，一个对象的引用占4个字节，它追加了15个变量（共占60个字节），再加上父类的value变量，一共64个字节。</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Volatile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Volatile </a:t>
            </a:r>
            <a:r>
              <a:rPr lang="zh-CN" altLang="en-US" sz="2400" b="1" dirty="0">
                <a:solidFill>
                  <a:srgbClr val="002060"/>
                </a:solidFill>
                <a:latin typeface="微软雅黑" panose="020B0503020204020204" pitchFamily="34" charset="-122"/>
                <a:ea typeface="微软雅黑" panose="020B0503020204020204" pitchFamily="34" charset="-122"/>
              </a:rPr>
              <a:t>使用的优化</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77875" y="1954530"/>
            <a:ext cx="10461625" cy="3969385"/>
          </a:xfrm>
          <a:prstGeom prst="rect">
            <a:avLst/>
          </a:prstGeom>
          <a:noFill/>
        </p:spPr>
        <p:txBody>
          <a:bodyPr wrap="square" rtlCol="0" anchor="t">
            <a:spAutoFit/>
          </a:bodyPr>
          <a:p>
            <a:r>
              <a:rPr lang="zh-CN" altLang="en-US"/>
              <a:t>为什么追加64字节能够提高并发编程的效率呢？因为对于英特尔酷睿i7、酷睿、Atom和NetBurst，以及Core Solo和Pentium M处理器的L1、L2或L3缓存的高速缓存行是64个字节宽，不支持部分填充缓存行，这意味着，</a:t>
            </a:r>
            <a:r>
              <a:rPr lang="zh-CN" altLang="en-US" b="1">
                <a:solidFill>
                  <a:srgbClr val="FF0000"/>
                </a:solidFill>
              </a:rPr>
              <a:t>如果队列的头节点和尾节点都不足64字节的话，处理器会将它们都读到同一个高速缓存行中</a:t>
            </a:r>
            <a:r>
              <a:rPr lang="zh-CN" altLang="en-US"/>
              <a:t>，在多处理器下每个处理器都会缓存同样的头、尾节点，当一个处理器试图修改头节点时，会将整个缓存行锁定，那么在缓存一致性机制的作用下，会导致其他处理器不能访问自己高速缓存中的尾节点，而队列的入队和出队操作则需要不停修改头节点和尾节点，所以在多处理器的情况下将会严重影响到队列的入队和出队效率。Doug lea使用追加到64字节的方式来填满高速缓冲区的缓存行，避免头节点和尾节点加载到同一个缓存行，使头、尾节点在修改时不会互相锁定。</a:t>
            </a:r>
            <a:endParaRPr lang="zh-CN" altLang="en-US"/>
          </a:p>
          <a:p>
            <a:endParaRPr lang="zh-CN" altLang="en-US"/>
          </a:p>
          <a:p>
            <a:r>
              <a:rPr lang="zh-CN" altLang="en-US"/>
              <a:t>那么是不是在使用volatile变量时都应该追加到64字节呢？不是的。在两种场景下不应该使用这种方式。</a:t>
            </a:r>
            <a:endParaRPr lang="zh-CN" altLang="en-US"/>
          </a:p>
          <a:p>
            <a:r>
              <a:rPr lang="zh-CN" altLang="en-US"/>
              <a:t>·缓存行非64字节宽的处理器。如P6系列和奔腾处理器，它们的L1和L2高速缓存行是32个字节宽。</a:t>
            </a:r>
            <a:endParaRPr lang="zh-CN" altLang="en-US"/>
          </a:p>
          <a:p>
            <a:r>
              <a:rPr lang="zh-CN" altLang="en-US"/>
              <a:t>·共享变量不会被频繁地写。因为使用追加字节的方式需要处理器读取更多的字节到高速缓冲区，这本身就会带来一定的性能消耗，如果共享变量不被频繁写的话，锁的几率也非常小，就没必要通过追加字节的方式来避免相互锁定</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Volatile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Volatile </a:t>
            </a:r>
            <a:r>
              <a:rPr lang="zh-CN" altLang="en-US" sz="2400" b="1" dirty="0">
                <a:solidFill>
                  <a:srgbClr val="002060"/>
                </a:solidFill>
                <a:latin typeface="微软雅黑" panose="020B0503020204020204" pitchFamily="34" charset="-122"/>
                <a:ea typeface="微软雅黑" panose="020B0503020204020204" pitchFamily="34" charset="-122"/>
              </a:rPr>
              <a:t>实现原理</a:t>
            </a:r>
            <a:r>
              <a:rPr lang="en-US" altLang="zh-CN" sz="2400" b="1" dirty="0">
                <a:solidFill>
                  <a:srgbClr val="002060"/>
                </a:solidFill>
                <a:latin typeface="微软雅黑" panose="020B0503020204020204" pitchFamily="34" charset="-122"/>
                <a:ea typeface="微软雅黑" panose="020B0503020204020204" pitchFamily="34" charset="-122"/>
              </a:rPr>
              <a:t> - </a:t>
            </a:r>
            <a:r>
              <a:rPr lang="zh-CN" altLang="en-US" sz="2400" b="1" dirty="0">
                <a:solidFill>
                  <a:srgbClr val="002060"/>
                </a:solidFill>
                <a:latin typeface="微软雅黑" panose="020B0503020204020204" pitchFamily="34" charset="-122"/>
                <a:ea typeface="微软雅黑" panose="020B0503020204020204" pitchFamily="34" charset="-122"/>
              </a:rPr>
              <a:t>禁止指令重排序</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77875" y="1744980"/>
            <a:ext cx="11302365" cy="3415030"/>
          </a:xfrm>
          <a:prstGeom prst="rect">
            <a:avLst/>
          </a:prstGeom>
          <a:noFill/>
        </p:spPr>
        <p:txBody>
          <a:bodyPr wrap="square" rtlCol="0" anchor="t">
            <a:spAutoFit/>
          </a:bodyPr>
          <a:p>
            <a:r>
              <a:rPr lang="zh-CN" altLang="en-US"/>
              <a:t>为了实现volatile的内存语义，编译器在生成字节码时，会在指令序列中插入内存屏障来禁止特定类型的处理器重排序。对于编译器来说，发现一个最优布置来最小化插入屏障的总数几乎不可能。为此，JMM采取保守策略。</a:t>
            </a:r>
            <a:endParaRPr lang="zh-CN" altLang="en-US"/>
          </a:p>
          <a:p>
            <a:endParaRPr lang="zh-CN" altLang="en-US"/>
          </a:p>
          <a:p>
            <a:r>
              <a:rPr lang="zh-CN" altLang="en-US"/>
              <a:t>下面是基于保守策略的JMM内存屏障插入策略。</a:t>
            </a:r>
            <a:endParaRPr lang="zh-CN" altLang="en-US"/>
          </a:p>
          <a:p>
            <a:pPr marL="285750" indent="-285750">
              <a:buFont typeface="Wingdings" panose="05000000000000000000" charset="0"/>
              <a:buChar char="Ø"/>
            </a:pPr>
            <a:r>
              <a:rPr lang="zh-CN" altLang="en-US"/>
              <a:t>·在每个volatile</a:t>
            </a:r>
            <a:r>
              <a:rPr lang="zh-CN" altLang="en-US" b="1"/>
              <a:t>写操作的前面</a:t>
            </a:r>
            <a:r>
              <a:rPr lang="zh-CN" altLang="en-US"/>
              <a:t>插入一个</a:t>
            </a:r>
            <a:r>
              <a:rPr lang="zh-CN" altLang="en-US" b="1"/>
              <a:t>StoreStore</a:t>
            </a:r>
            <a:r>
              <a:rPr lang="zh-CN" altLang="en-US"/>
              <a:t>屏障。</a:t>
            </a:r>
            <a:endParaRPr lang="zh-CN" altLang="en-US"/>
          </a:p>
          <a:p>
            <a:pPr marL="285750" indent="-285750">
              <a:buFont typeface="Wingdings" panose="05000000000000000000" charset="0"/>
              <a:buChar char="Ø"/>
            </a:pPr>
            <a:r>
              <a:rPr lang="zh-CN" altLang="en-US"/>
              <a:t>·在每个volatile</a:t>
            </a:r>
            <a:r>
              <a:rPr lang="zh-CN" altLang="en-US" b="1"/>
              <a:t>写操作的后面</a:t>
            </a:r>
            <a:r>
              <a:rPr lang="zh-CN" altLang="en-US"/>
              <a:t>插入一个</a:t>
            </a:r>
            <a:r>
              <a:rPr lang="zh-CN" altLang="en-US" b="1"/>
              <a:t>StoreLoad</a:t>
            </a:r>
            <a:r>
              <a:rPr lang="zh-CN" altLang="en-US"/>
              <a:t>屏障。</a:t>
            </a:r>
            <a:endParaRPr lang="zh-CN" altLang="en-US"/>
          </a:p>
          <a:p>
            <a:pPr indent="0">
              <a:buFont typeface="Wingdings" panose="05000000000000000000" charset="0"/>
              <a:buNone/>
            </a:pPr>
            <a:endParaRPr lang="zh-CN" altLang="en-US"/>
          </a:p>
          <a:p>
            <a:pPr marL="285750" indent="-285750">
              <a:buFont typeface="Wingdings" panose="05000000000000000000" charset="0"/>
              <a:buChar char="Ø"/>
            </a:pPr>
            <a:r>
              <a:rPr lang="zh-CN" altLang="en-US"/>
              <a:t>·在每个</a:t>
            </a:r>
            <a:r>
              <a:rPr lang="zh-CN" altLang="en-US" b="1"/>
              <a:t>volatile读操作的</a:t>
            </a:r>
            <a:r>
              <a:rPr lang="zh-CN" altLang="en-US" b="1">
                <a:solidFill>
                  <a:srgbClr val="FF0000"/>
                </a:solidFill>
              </a:rPr>
              <a:t>后面</a:t>
            </a:r>
            <a:r>
              <a:rPr lang="zh-CN" altLang="en-US"/>
              <a:t>插入一个</a:t>
            </a:r>
            <a:r>
              <a:rPr lang="zh-CN" altLang="en-US" b="1"/>
              <a:t>LoadLoad</a:t>
            </a:r>
            <a:r>
              <a:rPr lang="zh-CN" altLang="en-US"/>
              <a:t>屏障。</a:t>
            </a:r>
            <a:endParaRPr lang="zh-CN" altLang="en-US"/>
          </a:p>
          <a:p>
            <a:pPr marL="285750" indent="-285750">
              <a:buFont typeface="Wingdings" panose="05000000000000000000" charset="0"/>
              <a:buChar char="Ø"/>
            </a:pPr>
            <a:r>
              <a:rPr lang="zh-CN" altLang="en-US"/>
              <a:t>·在每个</a:t>
            </a:r>
            <a:r>
              <a:rPr lang="zh-CN" altLang="en-US" b="1"/>
              <a:t>volatile读操作的</a:t>
            </a:r>
            <a:r>
              <a:rPr lang="zh-CN" altLang="en-US" b="1">
                <a:solidFill>
                  <a:srgbClr val="FF0000"/>
                </a:solidFill>
              </a:rPr>
              <a:t>后面</a:t>
            </a:r>
            <a:r>
              <a:rPr lang="zh-CN" altLang="en-US"/>
              <a:t>插入一个</a:t>
            </a:r>
            <a:r>
              <a:rPr lang="zh-CN" altLang="en-US" b="1"/>
              <a:t>LoadStore</a:t>
            </a:r>
            <a:r>
              <a:rPr lang="zh-CN" altLang="en-US"/>
              <a:t>屏障。</a:t>
            </a:r>
            <a:endParaRPr lang="zh-CN" altLang="en-US"/>
          </a:p>
          <a:p>
            <a:pPr marL="285750" indent="-285750">
              <a:buFont typeface="Wingdings" panose="05000000000000000000" charset="0"/>
              <a:buChar char="Ø"/>
            </a:pPr>
            <a:endParaRPr lang="zh-CN" altLang="en-US"/>
          </a:p>
          <a:p>
            <a:pPr marL="285750" indent="-285750"/>
            <a:r>
              <a:rPr lang="zh-CN" altLang="en-US"/>
              <a:t>上述内存屏障插入策略非常保守，但它可以保证在任意处理器平台，任意的程序中都能得到正确的volatile内存语义。</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Volatile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Volatile </a:t>
            </a:r>
            <a:r>
              <a:rPr lang="zh-CN" altLang="en-US" sz="2400" b="1" dirty="0">
                <a:solidFill>
                  <a:srgbClr val="002060"/>
                </a:solidFill>
                <a:latin typeface="微软雅黑" panose="020B0503020204020204" pitchFamily="34" charset="-122"/>
                <a:ea typeface="微软雅黑" panose="020B0503020204020204" pitchFamily="34" charset="-122"/>
              </a:rPr>
              <a:t>实现原理</a:t>
            </a:r>
            <a:r>
              <a:rPr lang="en-US" altLang="zh-CN" sz="2400" b="1" dirty="0">
                <a:solidFill>
                  <a:srgbClr val="002060"/>
                </a:solidFill>
                <a:latin typeface="微软雅黑" panose="020B0503020204020204" pitchFamily="34" charset="-122"/>
                <a:ea typeface="微软雅黑" panose="020B0503020204020204" pitchFamily="34" charset="-122"/>
              </a:rPr>
              <a:t> - </a:t>
            </a:r>
            <a:r>
              <a:rPr lang="zh-CN" altLang="en-US" sz="2400" b="1" dirty="0">
                <a:solidFill>
                  <a:srgbClr val="002060"/>
                </a:solidFill>
                <a:latin typeface="微软雅黑" panose="020B0503020204020204" pitchFamily="34" charset="-122"/>
                <a:ea typeface="微软雅黑" panose="020B0503020204020204" pitchFamily="34" charset="-122"/>
              </a:rPr>
              <a:t>禁止指令重排序</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5278755" y="2962910"/>
            <a:ext cx="6489700" cy="3746500"/>
          </a:xfrm>
          <a:prstGeom prst="rect">
            <a:avLst/>
          </a:prstGeom>
        </p:spPr>
      </p:pic>
      <p:sp>
        <p:nvSpPr>
          <p:cNvPr id="7" name="文本框 6"/>
          <p:cNvSpPr txBox="1"/>
          <p:nvPr/>
        </p:nvSpPr>
        <p:spPr>
          <a:xfrm>
            <a:off x="5278755" y="2594610"/>
            <a:ext cx="6800850" cy="368300"/>
          </a:xfrm>
          <a:prstGeom prst="rect">
            <a:avLst/>
          </a:prstGeom>
          <a:noFill/>
        </p:spPr>
        <p:txBody>
          <a:bodyPr wrap="square" rtlCol="0" anchor="t">
            <a:spAutoFit/>
          </a:bodyPr>
          <a:p>
            <a:r>
              <a:rPr lang="zh-CN" altLang="en-US" b="1"/>
              <a:t>保守策略下，volatile写插入内存屏障后生成的指令序列示意图</a:t>
            </a:r>
            <a:endParaRPr lang="zh-CN" altLang="en-US" b="1"/>
          </a:p>
        </p:txBody>
      </p:sp>
      <p:sp>
        <p:nvSpPr>
          <p:cNvPr id="8" name="文本框 7"/>
          <p:cNvSpPr txBox="1"/>
          <p:nvPr/>
        </p:nvSpPr>
        <p:spPr>
          <a:xfrm>
            <a:off x="587375" y="2675890"/>
            <a:ext cx="4691380" cy="4030980"/>
          </a:xfrm>
          <a:prstGeom prst="rect">
            <a:avLst/>
          </a:prstGeom>
          <a:noFill/>
        </p:spPr>
        <p:txBody>
          <a:bodyPr wrap="square" rtlCol="0" anchor="t">
            <a:spAutoFit/>
          </a:bodyPr>
          <a:p>
            <a:r>
              <a:rPr lang="zh-CN" altLang="en-US" sz="1600"/>
              <a:t>这里比较有意思的是，volatile写后面的StoreLoad屏障。此屏障的作用是避免volatile写与后面可能有的volatile读/写操作重排序。因为编译器常常无法准确判断在一个volatile写的后面是否需要插入一个StoreLoad屏障（比如，一个volatile写之后方法立即return）。</a:t>
            </a:r>
            <a:r>
              <a:rPr lang="zh-CN" altLang="en-US" sz="1600" b="1"/>
              <a:t>为了保证能正确实现volatile的内存语义，JMM在采取了保守策略：在每个volatile写的后面</a:t>
            </a:r>
            <a:r>
              <a:rPr lang="zh-CN" altLang="en-US" sz="1600"/>
              <a:t>，或者在每个volatile读的前面</a:t>
            </a:r>
            <a:r>
              <a:rPr lang="zh-CN" altLang="en-US" sz="1600" b="1"/>
              <a:t>插入一个StoreLoad屏障</a:t>
            </a:r>
            <a:r>
              <a:rPr lang="zh-CN" altLang="en-US" sz="1600"/>
              <a:t>。从整体执行效率的角度考虑，JMM最终选择了在每个volatile写的后面插入一个StoreLoad屏障。因为volatile写-读内存语义的常见使用模式是：一个写线程写volatile变量，多个读线程读同一个volatile变量。当读线程的数量大大超过写线程时，选择在volatile写之后插入StoreLoad屏障将带来可观的执行效率的提升。从这里可以看到JMM在实现上的一个特点：首先确保正确性，然后再去追求执行效率。</a:t>
            </a:r>
            <a:endParaRPr lang="zh-CN" altLang="en-US" sz="1600"/>
          </a:p>
        </p:txBody>
      </p:sp>
      <p:sp>
        <p:nvSpPr>
          <p:cNvPr id="9" name="文本框 8"/>
          <p:cNvSpPr txBox="1"/>
          <p:nvPr/>
        </p:nvSpPr>
        <p:spPr>
          <a:xfrm>
            <a:off x="778510" y="1777365"/>
            <a:ext cx="11081385" cy="645160"/>
          </a:xfrm>
          <a:prstGeom prst="rect">
            <a:avLst/>
          </a:prstGeom>
          <a:noFill/>
        </p:spPr>
        <p:txBody>
          <a:bodyPr wrap="square" rtlCol="0" anchor="t">
            <a:spAutoFit/>
          </a:bodyPr>
          <a:p>
            <a:r>
              <a:rPr lang="zh-CN" altLang="en-US">
                <a:sym typeface="+mn-ea"/>
              </a:rPr>
              <a:t>如图：StoreStore屏障可以保证在volatile写之前，其前面的所有普通写操作已经对任意处理器可见了。这是因为StoreStore屏障将保障上面所有的普通写在volatile写之前刷新到主内存。</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Volatile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069340"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Volatile </a:t>
            </a:r>
            <a:r>
              <a:rPr lang="zh-CN" altLang="en-US" sz="2400" b="1" dirty="0">
                <a:solidFill>
                  <a:srgbClr val="002060"/>
                </a:solidFill>
                <a:latin typeface="微软雅黑" panose="020B0503020204020204" pitchFamily="34" charset="-122"/>
                <a:ea typeface="微软雅黑" panose="020B0503020204020204" pitchFamily="34" charset="-122"/>
              </a:rPr>
              <a:t>实现原理</a:t>
            </a:r>
            <a:r>
              <a:rPr lang="en-US" altLang="zh-CN" sz="2400" b="1" dirty="0">
                <a:solidFill>
                  <a:srgbClr val="002060"/>
                </a:solidFill>
                <a:latin typeface="微软雅黑" panose="020B0503020204020204" pitchFamily="34" charset="-122"/>
                <a:ea typeface="微软雅黑" panose="020B0503020204020204" pitchFamily="34" charset="-122"/>
              </a:rPr>
              <a:t> - </a:t>
            </a:r>
            <a:r>
              <a:rPr lang="zh-CN" altLang="en-US" sz="2400" b="1" dirty="0">
                <a:solidFill>
                  <a:srgbClr val="002060"/>
                </a:solidFill>
                <a:latin typeface="微软雅黑" panose="020B0503020204020204" pitchFamily="34" charset="-122"/>
                <a:ea typeface="微软雅黑" panose="020B0503020204020204" pitchFamily="34" charset="-122"/>
              </a:rPr>
              <a:t>禁止指令重排序</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977515" y="2340610"/>
            <a:ext cx="6630670" cy="368300"/>
          </a:xfrm>
          <a:prstGeom prst="rect">
            <a:avLst/>
          </a:prstGeom>
          <a:noFill/>
        </p:spPr>
        <p:txBody>
          <a:bodyPr wrap="square" rtlCol="0" anchor="t">
            <a:spAutoFit/>
          </a:bodyPr>
          <a:p>
            <a:r>
              <a:rPr lang="zh-CN" altLang="en-US" b="1"/>
              <a:t>保守策略下，volatile读插入内存屏障后生成的指令序列示意图</a:t>
            </a:r>
            <a:endParaRPr lang="zh-CN" altLang="en-US" b="1"/>
          </a:p>
        </p:txBody>
      </p:sp>
      <p:pic>
        <p:nvPicPr>
          <p:cNvPr id="8" name="图片 7"/>
          <p:cNvPicPr>
            <a:picLocks noChangeAspect="1"/>
          </p:cNvPicPr>
          <p:nvPr/>
        </p:nvPicPr>
        <p:blipFill>
          <a:blip r:embed="rId2"/>
          <a:stretch>
            <a:fillRect/>
          </a:stretch>
        </p:blipFill>
        <p:spPr>
          <a:xfrm>
            <a:off x="2583180" y="2799080"/>
            <a:ext cx="7025640" cy="3977640"/>
          </a:xfrm>
          <a:prstGeom prst="rect">
            <a:avLst/>
          </a:prstGeom>
        </p:spPr>
      </p:pic>
      <p:sp>
        <p:nvSpPr>
          <p:cNvPr id="9" name="文本框 8"/>
          <p:cNvSpPr txBox="1"/>
          <p:nvPr/>
        </p:nvSpPr>
        <p:spPr>
          <a:xfrm>
            <a:off x="847090" y="1695450"/>
            <a:ext cx="11232515" cy="645160"/>
          </a:xfrm>
          <a:prstGeom prst="rect">
            <a:avLst/>
          </a:prstGeom>
          <a:noFill/>
        </p:spPr>
        <p:txBody>
          <a:bodyPr wrap="square" rtlCol="0" anchor="t">
            <a:spAutoFit/>
          </a:bodyPr>
          <a:p>
            <a:r>
              <a:rPr lang="zh-CN" altLang="en-US"/>
              <a:t>图中的LoadLoad屏障用来禁止处理器把上面的volatile读与下面的普通读重排序。LoadStore屏障用来禁止处理器把上面的volatile读与下面的普通写重排序。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Volatile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50900"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Volatile </a:t>
            </a:r>
            <a:r>
              <a:rPr lang="zh-CN" altLang="en-US" sz="2400" b="1" dirty="0">
                <a:solidFill>
                  <a:srgbClr val="002060"/>
                </a:solidFill>
                <a:latin typeface="微软雅黑" panose="020B0503020204020204" pitchFamily="34" charset="-122"/>
                <a:ea typeface="微软雅黑" panose="020B0503020204020204" pitchFamily="34" charset="-122"/>
              </a:rPr>
              <a:t>实现原理</a:t>
            </a:r>
            <a:r>
              <a:rPr lang="en-US" altLang="zh-CN" sz="2400" b="1" dirty="0">
                <a:solidFill>
                  <a:srgbClr val="002060"/>
                </a:solidFill>
                <a:latin typeface="微软雅黑" panose="020B0503020204020204" pitchFamily="34" charset="-122"/>
                <a:ea typeface="微软雅黑" panose="020B0503020204020204" pitchFamily="34" charset="-122"/>
              </a:rPr>
              <a:t> - </a:t>
            </a:r>
            <a:r>
              <a:rPr lang="zh-CN" altLang="en-US" sz="2400" b="1" dirty="0">
                <a:solidFill>
                  <a:srgbClr val="002060"/>
                </a:solidFill>
                <a:latin typeface="微软雅黑" panose="020B0503020204020204" pitchFamily="34" charset="-122"/>
                <a:ea typeface="微软雅黑" panose="020B0503020204020204" pitchFamily="34" charset="-122"/>
              </a:rPr>
              <a:t>禁止指令重排序</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77875" y="1699260"/>
            <a:ext cx="5070475" cy="1198880"/>
          </a:xfrm>
          <a:prstGeom prst="rect">
            <a:avLst/>
          </a:prstGeom>
          <a:noFill/>
        </p:spPr>
        <p:txBody>
          <a:bodyPr wrap="square" rtlCol="0" anchor="t">
            <a:spAutoFit/>
          </a:bodyPr>
          <a:p>
            <a:r>
              <a:rPr lang="zh-CN" altLang="en-US"/>
              <a:t>上述volatile写和volatile读的内存屏障插入策略非常保守。在实际执行时，只要不改变volatile写-读的内存语义，编译器可以根据具体情况省略不必要的屏障。下面通过具体的示例代码进行说明。</a:t>
            </a:r>
            <a:endParaRPr lang="zh-CN" altLang="en-US"/>
          </a:p>
        </p:txBody>
      </p:sp>
      <p:pic>
        <p:nvPicPr>
          <p:cNvPr id="11" name="图片 10"/>
          <p:cNvPicPr>
            <a:picLocks noChangeAspect="1"/>
          </p:cNvPicPr>
          <p:nvPr/>
        </p:nvPicPr>
        <p:blipFill>
          <a:blip r:embed="rId2"/>
          <a:stretch>
            <a:fillRect/>
          </a:stretch>
        </p:blipFill>
        <p:spPr>
          <a:xfrm>
            <a:off x="1132840" y="3394710"/>
            <a:ext cx="3446780" cy="2902585"/>
          </a:xfrm>
          <a:prstGeom prst="rect">
            <a:avLst/>
          </a:prstGeom>
        </p:spPr>
      </p:pic>
      <p:pic>
        <p:nvPicPr>
          <p:cNvPr id="12" name="图片 11"/>
          <p:cNvPicPr>
            <a:picLocks noChangeAspect="1"/>
          </p:cNvPicPr>
          <p:nvPr/>
        </p:nvPicPr>
        <p:blipFill>
          <a:blip r:embed="rId3"/>
          <a:stretch>
            <a:fillRect/>
          </a:stretch>
        </p:blipFill>
        <p:spPr>
          <a:xfrm>
            <a:off x="5955030" y="1332865"/>
            <a:ext cx="6236970" cy="55251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Volatile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50900" y="11550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JSR-133增强volatile的内存语义</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1324610" y="1866265"/>
            <a:ext cx="9669780" cy="1813560"/>
          </a:xfrm>
          <a:prstGeom prst="rect">
            <a:avLst/>
          </a:prstGeom>
        </p:spPr>
      </p:pic>
      <p:sp>
        <p:nvSpPr>
          <p:cNvPr id="8" name="文本框 7"/>
          <p:cNvSpPr txBox="1"/>
          <p:nvPr/>
        </p:nvSpPr>
        <p:spPr>
          <a:xfrm>
            <a:off x="850900" y="3940810"/>
            <a:ext cx="10976610" cy="2306955"/>
          </a:xfrm>
          <a:prstGeom prst="rect">
            <a:avLst/>
          </a:prstGeom>
          <a:noFill/>
        </p:spPr>
        <p:txBody>
          <a:bodyPr wrap="square" rtlCol="0" anchor="t">
            <a:spAutoFit/>
          </a:bodyPr>
          <a:p>
            <a:pPr marL="285750" indent="-285750">
              <a:buFont typeface="Wingdings" panose="05000000000000000000" charset="0"/>
              <a:buChar char="ü"/>
            </a:pPr>
            <a:r>
              <a:rPr lang="zh-CN" altLang="en-US" b="1"/>
              <a:t>·当第二个操作是volatile写时，不管第一个操作是什么，都不能重排序。这个规则确保volatile写之前的操作不会被编译器重排序到volatile写之后。</a:t>
            </a:r>
            <a:endParaRPr lang="zh-CN" altLang="en-US" b="1"/>
          </a:p>
          <a:p>
            <a:pPr marL="285750" indent="-285750">
              <a:buFont typeface="Wingdings" panose="05000000000000000000" charset="0"/>
              <a:buChar char="ü"/>
            </a:pPr>
            <a:r>
              <a:rPr lang="zh-CN" altLang="en-US" b="1"/>
              <a:t>·当第一个操作是volatile读时，不管第二个操作是什么，都不能重排序。这个规则确保volatile读之后的操作不会被编译器重排序到volatile读之前</a:t>
            </a:r>
            <a:r>
              <a:rPr lang="zh-CN" altLang="en-US"/>
              <a:t>。</a:t>
            </a:r>
            <a:endParaRPr lang="zh-CN" altLang="en-US"/>
          </a:p>
          <a:p>
            <a:pPr marL="285750" indent="-285750">
              <a:buFont typeface="Wingdings" panose="05000000000000000000" charset="0"/>
              <a:buChar char="ü"/>
            </a:pPr>
            <a:r>
              <a:rPr lang="zh-CN" altLang="en-US"/>
              <a:t>·当第一个操作是volatile写，第二个操作是volatile读时，不能重排序。</a:t>
            </a:r>
            <a:endParaRPr lang="zh-CN" altLang="en-US"/>
          </a:p>
          <a:p>
            <a:pPr marL="285750" indent="-285750">
              <a:buFont typeface="Wingdings" panose="05000000000000000000" charset="0"/>
              <a:buChar char="ü"/>
            </a:pPr>
            <a:endParaRPr lang="zh-CN" altLang="en-US"/>
          </a:p>
          <a:p>
            <a:pPr indent="0">
              <a:buFont typeface="Wingdings" panose="05000000000000000000" charset="0"/>
              <a:buNone/>
            </a:pPr>
            <a:r>
              <a:rPr lang="zh-CN" altLang="en-US" b="1"/>
              <a:t>在JSR-133之前的旧Java内存模型中，虽然</a:t>
            </a:r>
            <a:r>
              <a:rPr lang="zh-CN" altLang="en-US" b="1">
                <a:solidFill>
                  <a:srgbClr val="FF0000"/>
                </a:solidFill>
              </a:rPr>
              <a:t>不允许volatile变量之间重排序</a:t>
            </a:r>
            <a:r>
              <a:rPr lang="zh-CN" altLang="en-US" b="1"/>
              <a:t>，但旧的Java内存模型</a:t>
            </a:r>
            <a:r>
              <a:rPr lang="zh-CN" altLang="en-US" b="1">
                <a:solidFill>
                  <a:srgbClr val="FF0000"/>
                </a:solidFill>
              </a:rPr>
              <a:t>允许volatile变量与普通变量重排序</a:t>
            </a:r>
            <a:r>
              <a:rPr lang="zh-CN" altLang="en-US" b="1"/>
              <a:t>。这样会产生问题。</a:t>
            </a:r>
            <a:endParaRPr lang="zh-CN" altLang="en-US" b="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并发编程初探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115060" y="1170305"/>
            <a:ext cx="439356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线程的优先级和守护线程</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47725" y="1774190"/>
            <a:ext cx="4187190" cy="2584450"/>
          </a:xfrm>
          <a:prstGeom prst="rect">
            <a:avLst/>
          </a:prstGeom>
          <a:noFill/>
        </p:spPr>
        <p:txBody>
          <a:bodyPr wrap="square" rtlCol="0" anchor="t">
            <a:spAutoFit/>
          </a:bodyPr>
          <a:p>
            <a:r>
              <a:rPr lang="zh-CN" altLang="en-US">
                <a:sym typeface="+mn-ea"/>
              </a:rPr>
              <a:t>Daemon线程是一种支持型线程，因为它主要被用作程序中后台调度以及支持性工作。这 意味着，当一个Java虚拟机中不存在非Daemon线程的时候，Java虚拟机将会退出。可以通过调 用Thread.setDaemon(true)将线程设置为Daemon线程。</a:t>
            </a:r>
            <a:endParaRPr lang="zh-CN" altLang="en-US">
              <a:sym typeface="+mn-ea"/>
            </a:endParaRPr>
          </a:p>
          <a:p>
            <a:endParaRPr lang="zh-CN" altLang="en-US" b="1">
              <a:solidFill>
                <a:srgbClr val="FF0000"/>
              </a:solidFill>
            </a:endParaRPr>
          </a:p>
          <a:p>
            <a:r>
              <a:rPr lang="zh-CN" altLang="en-US" b="1">
                <a:solidFill>
                  <a:srgbClr val="FF0000"/>
                </a:solidFill>
              </a:rPr>
              <a:t>示例代码：</a:t>
            </a:r>
            <a:r>
              <a:rPr lang="en-US" altLang="zh-CN" b="1">
                <a:solidFill>
                  <a:srgbClr val="FF0000"/>
                </a:solidFill>
              </a:rPr>
              <a:t> ThreadDaemon.java</a:t>
            </a:r>
            <a:endParaRPr lang="zh-CN" altLang="en-US" b="1">
              <a:solidFill>
                <a:srgbClr val="FF0000"/>
              </a:solidFill>
            </a:endParaRPr>
          </a:p>
        </p:txBody>
      </p:sp>
      <p:pic>
        <p:nvPicPr>
          <p:cNvPr id="11" name="图片 10"/>
          <p:cNvPicPr>
            <a:picLocks noChangeAspect="1"/>
          </p:cNvPicPr>
          <p:nvPr/>
        </p:nvPicPr>
        <p:blipFill>
          <a:blip r:embed="rId2"/>
          <a:stretch>
            <a:fillRect/>
          </a:stretch>
        </p:blipFill>
        <p:spPr>
          <a:xfrm>
            <a:off x="5243195" y="1710690"/>
            <a:ext cx="6836410" cy="3107055"/>
          </a:xfrm>
          <a:prstGeom prst="rect">
            <a:avLst/>
          </a:prstGeom>
        </p:spPr>
      </p:pic>
      <p:sp>
        <p:nvSpPr>
          <p:cNvPr id="12" name="文本框 11"/>
          <p:cNvSpPr txBox="1"/>
          <p:nvPr/>
        </p:nvSpPr>
        <p:spPr>
          <a:xfrm>
            <a:off x="6494780" y="4989195"/>
            <a:ext cx="4664075" cy="645160"/>
          </a:xfrm>
          <a:prstGeom prst="rect">
            <a:avLst/>
          </a:prstGeom>
          <a:solidFill>
            <a:srgbClr val="FFFF00"/>
          </a:solidFill>
        </p:spPr>
        <p:txBody>
          <a:bodyPr wrap="square" rtlCol="0" anchor="t">
            <a:spAutoFit/>
          </a:bodyPr>
          <a:p>
            <a:r>
              <a:rPr lang="zh-CN" altLang="en-US" b="1">
                <a:solidFill>
                  <a:srgbClr val="FF0000"/>
                </a:solidFill>
              </a:rPr>
              <a:t>在构建Daemon线程时，不能依靠finally块中的内容来确保执行关闭或清理资源的逻辑。</a:t>
            </a:r>
            <a:endParaRPr lang="zh-CN" altLang="en-US"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Volatile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50900" y="11550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JSR-133增强volatile的内存语义</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520700" y="1953260"/>
            <a:ext cx="4791710" cy="3247390"/>
          </a:xfrm>
          <a:prstGeom prst="rect">
            <a:avLst/>
          </a:prstGeom>
        </p:spPr>
      </p:pic>
      <p:pic>
        <p:nvPicPr>
          <p:cNvPr id="9" name="图片 8"/>
          <p:cNvPicPr>
            <a:picLocks noChangeAspect="1"/>
          </p:cNvPicPr>
          <p:nvPr/>
        </p:nvPicPr>
        <p:blipFill>
          <a:blip r:embed="rId3"/>
          <a:stretch>
            <a:fillRect/>
          </a:stretch>
        </p:blipFill>
        <p:spPr>
          <a:xfrm>
            <a:off x="5564505" y="1831340"/>
            <a:ext cx="6126480" cy="4907280"/>
          </a:xfrm>
          <a:prstGeom prst="rect">
            <a:avLst/>
          </a:prstGeom>
        </p:spPr>
      </p:pic>
      <p:sp>
        <p:nvSpPr>
          <p:cNvPr id="11" name="文本框 10"/>
          <p:cNvSpPr txBox="1"/>
          <p:nvPr/>
        </p:nvSpPr>
        <p:spPr>
          <a:xfrm>
            <a:off x="857250" y="5262245"/>
            <a:ext cx="4707255" cy="1476375"/>
          </a:xfrm>
          <a:prstGeom prst="rect">
            <a:avLst/>
          </a:prstGeom>
          <a:noFill/>
        </p:spPr>
        <p:txBody>
          <a:bodyPr wrap="square" rtlCol="0" anchor="t">
            <a:spAutoFit/>
          </a:bodyPr>
          <a:p>
            <a:r>
              <a:rPr lang="zh-CN" altLang="en-US"/>
              <a:t>在旧的内存模型中，当1和2之间没有数据依赖关系时，1和2之间就可能被重排序（3和4类似）。其结果就是：读线程B执行4时，不一定能看到写线程A在执行1时对共享变量的修改。</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Volatile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50900" y="11550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未使用</a:t>
            </a:r>
            <a:r>
              <a:rPr lang="en-US" altLang="zh-CN" sz="2400" b="1" dirty="0">
                <a:solidFill>
                  <a:srgbClr val="002060"/>
                </a:solidFill>
                <a:latin typeface="微软雅黑" panose="020B0503020204020204" pitchFamily="34" charset="-122"/>
                <a:ea typeface="微软雅黑" panose="020B0503020204020204" pitchFamily="34" charset="-122"/>
              </a:rPr>
              <a:t> Volatile </a:t>
            </a:r>
            <a:r>
              <a:rPr lang="zh-CN" altLang="en-US" sz="2400" b="1" dirty="0">
                <a:solidFill>
                  <a:srgbClr val="002060"/>
                </a:solidFill>
                <a:latin typeface="微软雅黑" panose="020B0503020204020204" pitchFamily="34" charset="-122"/>
                <a:ea typeface="微软雅黑" panose="020B0503020204020204" pitchFamily="34" charset="-122"/>
              </a:rPr>
              <a:t>下的双重检查锁</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a:stretch>
            <a:fillRect/>
          </a:stretch>
        </p:blipFill>
        <p:spPr>
          <a:xfrm>
            <a:off x="3235960" y="1628775"/>
            <a:ext cx="4803140" cy="1940560"/>
          </a:xfrm>
          <a:prstGeom prst="rect">
            <a:avLst/>
          </a:prstGeom>
        </p:spPr>
      </p:pic>
      <p:pic>
        <p:nvPicPr>
          <p:cNvPr id="13" name="图片 12"/>
          <p:cNvPicPr>
            <a:picLocks noChangeAspect="1"/>
          </p:cNvPicPr>
          <p:nvPr/>
        </p:nvPicPr>
        <p:blipFill>
          <a:blip r:embed="rId3"/>
          <a:stretch>
            <a:fillRect/>
          </a:stretch>
        </p:blipFill>
        <p:spPr>
          <a:xfrm>
            <a:off x="698500" y="3523615"/>
            <a:ext cx="11661140" cy="31661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Volatile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基于</a:t>
            </a:r>
            <a:r>
              <a:rPr lang="en-US" altLang="zh-CN" sz="2400" b="1" dirty="0">
                <a:solidFill>
                  <a:srgbClr val="002060"/>
                </a:solidFill>
                <a:latin typeface="微软雅黑" panose="020B0503020204020204" pitchFamily="34" charset="-122"/>
                <a:ea typeface="微软雅黑" panose="020B0503020204020204" pitchFamily="34" charset="-122"/>
              </a:rPr>
              <a:t> Volatile </a:t>
            </a:r>
            <a:r>
              <a:rPr lang="zh-CN" altLang="en-US" sz="2400" b="1" dirty="0">
                <a:solidFill>
                  <a:srgbClr val="002060"/>
                </a:solidFill>
                <a:latin typeface="微软雅黑" panose="020B0503020204020204" pitchFamily="34" charset="-122"/>
                <a:ea typeface="微软雅黑" panose="020B0503020204020204" pitchFamily="34" charset="-122"/>
              </a:rPr>
              <a:t>的解决方案</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855470" y="1725295"/>
            <a:ext cx="8246745" cy="3408045"/>
          </a:xfrm>
          <a:prstGeom prst="rect">
            <a:avLst/>
          </a:prstGeom>
        </p:spPr>
      </p:pic>
      <p:sp>
        <p:nvSpPr>
          <p:cNvPr id="7" name="文本框 6"/>
          <p:cNvSpPr txBox="1"/>
          <p:nvPr/>
        </p:nvSpPr>
        <p:spPr>
          <a:xfrm>
            <a:off x="1055370" y="5133340"/>
            <a:ext cx="10746105" cy="1476375"/>
          </a:xfrm>
          <a:prstGeom prst="rect">
            <a:avLst/>
          </a:prstGeom>
          <a:noFill/>
        </p:spPr>
        <p:txBody>
          <a:bodyPr wrap="square" rtlCol="0">
            <a:spAutoFit/>
          </a:bodyPr>
          <a:p>
            <a:r>
              <a:rPr lang="zh-CN" altLang="en-US"/>
              <a:t>大众式的讲解。因为面试过程中，绝大多数面试官都认为是</a:t>
            </a:r>
            <a:r>
              <a:rPr lang="en-US" altLang="zh-CN"/>
              <a:t>volatile</a:t>
            </a:r>
            <a:r>
              <a:rPr lang="zh-CN" altLang="en-US"/>
              <a:t>禁止了</a:t>
            </a:r>
            <a:r>
              <a:rPr lang="en-US" altLang="zh-CN"/>
              <a:t> new </a:t>
            </a:r>
            <a:r>
              <a:rPr lang="zh-CN" altLang="en-US"/>
              <a:t>对象里边三行代码的重排序。</a:t>
            </a:r>
            <a:endParaRPr lang="zh-CN" altLang="en-US"/>
          </a:p>
          <a:p>
            <a:r>
              <a:rPr lang="zh-CN" altLang="en-US" b="1">
                <a:solidFill>
                  <a:srgbClr val="FF0000"/>
                </a:solidFill>
              </a:rPr>
              <a:t>因为</a:t>
            </a:r>
            <a:r>
              <a:rPr lang="en-US" altLang="zh-CN" b="1">
                <a:solidFill>
                  <a:srgbClr val="FF0000"/>
                </a:solidFill>
              </a:rPr>
              <a:t>new instance </a:t>
            </a:r>
            <a:r>
              <a:rPr lang="zh-CN" altLang="en-US" b="1">
                <a:solidFill>
                  <a:srgbClr val="FF0000"/>
                </a:solidFill>
              </a:rPr>
              <a:t>他是一个</a:t>
            </a:r>
            <a:r>
              <a:rPr lang="en-US" altLang="zh-CN" b="1">
                <a:solidFill>
                  <a:srgbClr val="FF0000"/>
                </a:solidFill>
              </a:rPr>
              <a:t> JVM </a:t>
            </a:r>
            <a:r>
              <a:rPr lang="zh-CN" altLang="en-US" b="1">
                <a:solidFill>
                  <a:srgbClr val="FF0000"/>
                </a:solidFill>
              </a:rPr>
              <a:t>指令码，对应的是</a:t>
            </a:r>
            <a:r>
              <a:rPr lang="en-US" altLang="zh-CN" b="1">
                <a:solidFill>
                  <a:srgbClr val="FF0000"/>
                </a:solidFill>
              </a:rPr>
              <a:t> new </a:t>
            </a:r>
            <a:r>
              <a:rPr lang="zh-CN" altLang="en-US" b="1">
                <a:solidFill>
                  <a:srgbClr val="FF0000"/>
                </a:solidFill>
              </a:rPr>
              <a:t>指令。</a:t>
            </a:r>
            <a:r>
              <a:rPr lang="en-US" altLang="zh-CN" b="1">
                <a:solidFill>
                  <a:srgbClr val="FF0000"/>
                </a:solidFill>
              </a:rPr>
              <a:t> Volatile</a:t>
            </a:r>
            <a:r>
              <a:rPr lang="zh-CN" altLang="en-US" b="1">
                <a:solidFill>
                  <a:srgbClr val="FF0000"/>
                </a:solidFill>
              </a:rPr>
              <a:t>能够保障单个</a:t>
            </a:r>
            <a:r>
              <a:rPr lang="en-US" altLang="zh-CN" b="1">
                <a:solidFill>
                  <a:srgbClr val="FF0000"/>
                </a:solidFill>
              </a:rPr>
              <a:t>JVM </a:t>
            </a:r>
            <a:r>
              <a:rPr lang="zh-CN" altLang="en-US" b="1">
                <a:solidFill>
                  <a:srgbClr val="FF0000"/>
                </a:solidFill>
              </a:rPr>
              <a:t>指令的原子性，所以此处，</a:t>
            </a:r>
            <a:r>
              <a:rPr lang="en-US" altLang="zh-CN" b="1">
                <a:solidFill>
                  <a:srgbClr val="FF0000"/>
                </a:solidFill>
              </a:rPr>
              <a:t> new instace</a:t>
            </a:r>
            <a:r>
              <a:rPr lang="zh-CN" altLang="en-US" b="1">
                <a:solidFill>
                  <a:srgbClr val="FF0000"/>
                </a:solidFill>
              </a:rPr>
              <a:t>相当于是</a:t>
            </a:r>
            <a:r>
              <a:rPr lang="en-US" altLang="zh-CN" b="1">
                <a:solidFill>
                  <a:srgbClr val="FF0000"/>
                </a:solidFill>
              </a:rPr>
              <a:t>volatiole</a:t>
            </a:r>
            <a:r>
              <a:rPr lang="zh-CN" altLang="en-US" b="1">
                <a:solidFill>
                  <a:srgbClr val="FF0000"/>
                </a:solidFill>
              </a:rPr>
              <a:t>写，会在</a:t>
            </a:r>
            <a:r>
              <a:rPr lang="en-US" altLang="zh-CN" b="1">
                <a:solidFill>
                  <a:srgbClr val="FF0000"/>
                </a:solidFill>
              </a:rPr>
              <a:t> new instance</a:t>
            </a:r>
            <a:r>
              <a:rPr lang="zh-CN" altLang="en-US" b="1">
                <a:solidFill>
                  <a:srgbClr val="FF0000"/>
                </a:solidFill>
              </a:rPr>
              <a:t>前加</a:t>
            </a:r>
            <a:r>
              <a:rPr lang="en-US" altLang="zh-CN" b="1">
                <a:solidFill>
                  <a:srgbClr val="FF0000"/>
                </a:solidFill>
              </a:rPr>
              <a:t> storestore</a:t>
            </a:r>
            <a:r>
              <a:rPr lang="zh-CN" altLang="en-US" b="1">
                <a:solidFill>
                  <a:srgbClr val="FF0000"/>
                </a:solidFill>
              </a:rPr>
              <a:t>，后加</a:t>
            </a:r>
            <a:r>
              <a:rPr lang="en-US" altLang="zh-CN" b="1">
                <a:solidFill>
                  <a:srgbClr val="FF0000"/>
                </a:solidFill>
              </a:rPr>
              <a:t>storeload</a:t>
            </a:r>
            <a:r>
              <a:rPr lang="zh-CN" altLang="en-US" b="1">
                <a:solidFill>
                  <a:srgbClr val="FF0000"/>
                </a:solidFill>
              </a:rPr>
              <a:t>屏障，</a:t>
            </a:r>
            <a:r>
              <a:rPr lang="en-US" altLang="zh-CN" b="1">
                <a:solidFill>
                  <a:srgbClr val="FF0000"/>
                </a:solidFill>
              </a:rPr>
              <a:t>b</a:t>
            </a:r>
            <a:r>
              <a:rPr lang="zh-CN" altLang="en-US" b="1">
                <a:solidFill>
                  <a:srgbClr val="FF0000"/>
                </a:solidFill>
              </a:rPr>
              <a:t>线程就必须在</a:t>
            </a:r>
            <a:r>
              <a:rPr lang="en-US" altLang="zh-CN" b="1">
                <a:solidFill>
                  <a:srgbClr val="FF0000"/>
                </a:solidFill>
              </a:rPr>
              <a:t>storeload </a:t>
            </a:r>
            <a:r>
              <a:rPr lang="zh-CN" altLang="en-US" b="1">
                <a:solidFill>
                  <a:srgbClr val="FF0000"/>
                </a:solidFill>
              </a:rPr>
              <a:t>屏障后边读取。（不建议面试使用。）实质上，</a:t>
            </a:r>
            <a:r>
              <a:rPr lang="en-US" altLang="zh-CN" b="1">
                <a:solidFill>
                  <a:srgbClr val="FF0000"/>
                </a:solidFill>
              </a:rPr>
              <a:t>new</a:t>
            </a:r>
            <a:r>
              <a:rPr lang="zh-CN" altLang="en-US" b="1">
                <a:solidFill>
                  <a:srgbClr val="FF0000"/>
                </a:solidFill>
              </a:rPr>
              <a:t>对象里边的三个小步骤，依然可以重排序，真正的控制是在外层的内存屏障控制。</a:t>
            </a:r>
            <a:endParaRPr lang="zh-CN" altLang="en-US"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Volatile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sz="2400" b="1" dirty="0">
                <a:solidFill>
                  <a:srgbClr val="002060"/>
                </a:solidFill>
                <a:latin typeface="微软雅黑" panose="020B0503020204020204" pitchFamily="34" charset="-122"/>
                <a:ea typeface="微软雅黑" panose="020B0503020204020204" pitchFamily="34" charset="-122"/>
              </a:rPr>
              <a:t>基于类初始化的解决方案</a:t>
            </a:r>
            <a:endParaRPr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77875" y="1737995"/>
            <a:ext cx="11132820" cy="645160"/>
          </a:xfrm>
          <a:prstGeom prst="rect">
            <a:avLst/>
          </a:prstGeom>
          <a:noFill/>
        </p:spPr>
        <p:txBody>
          <a:bodyPr wrap="square" rtlCol="0" anchor="t">
            <a:spAutoFit/>
          </a:bodyPr>
          <a:p>
            <a:r>
              <a:rPr lang="zh-CN" altLang="en-US"/>
              <a:t>JVM在类的初始化阶段（即在Class被加载后，且被线程使用之前），会执行类的初始化。</a:t>
            </a:r>
            <a:r>
              <a:rPr lang="zh-CN" altLang="en-US" b="1">
                <a:solidFill>
                  <a:srgbClr val="FF0000"/>
                </a:solidFill>
              </a:rPr>
              <a:t>在执行类的初始化期间，JVM会去获取一个锁。</a:t>
            </a:r>
            <a:r>
              <a:rPr lang="zh-CN" altLang="en-US"/>
              <a:t>这个锁可以同步多个线程对同一个类的初始化。</a:t>
            </a:r>
            <a:endParaRPr lang="zh-CN" altLang="en-US"/>
          </a:p>
        </p:txBody>
      </p:sp>
      <p:pic>
        <p:nvPicPr>
          <p:cNvPr id="9" name="图片 8"/>
          <p:cNvPicPr>
            <a:picLocks noChangeAspect="1"/>
          </p:cNvPicPr>
          <p:nvPr/>
        </p:nvPicPr>
        <p:blipFill>
          <a:blip r:embed="rId2"/>
          <a:stretch>
            <a:fillRect/>
          </a:stretch>
        </p:blipFill>
        <p:spPr>
          <a:xfrm>
            <a:off x="5826125" y="2738755"/>
            <a:ext cx="6340475" cy="3986530"/>
          </a:xfrm>
          <a:prstGeom prst="rect">
            <a:avLst/>
          </a:prstGeom>
        </p:spPr>
      </p:pic>
      <p:pic>
        <p:nvPicPr>
          <p:cNvPr id="11" name="图片 10"/>
          <p:cNvPicPr>
            <a:picLocks noChangeAspect="1"/>
          </p:cNvPicPr>
          <p:nvPr/>
        </p:nvPicPr>
        <p:blipFill>
          <a:blip r:embed="rId3"/>
          <a:stretch>
            <a:fillRect/>
          </a:stretch>
        </p:blipFill>
        <p:spPr>
          <a:xfrm>
            <a:off x="565150" y="2830195"/>
            <a:ext cx="5217160" cy="17500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0505" y="202565"/>
            <a:ext cx="4333875" cy="583565"/>
          </a:xfrm>
          <a:prstGeom prst="rect">
            <a:avLst/>
          </a:prstGeom>
          <a:noFill/>
        </p:spPr>
        <p:txBody>
          <a:bodyPr wrap="square" rtlCol="0">
            <a:spAutoFit/>
          </a:bodyPr>
          <a:lstStyle/>
          <a:p>
            <a:r>
              <a:rPr kumimoji="1" lang="en-US" altLang="zh-CN" sz="3200" dirty="0">
                <a:solidFill>
                  <a:schemeClr val="accent1"/>
                </a:solidFill>
                <a:latin typeface="微软雅黑" panose="020B0503020204020204" pitchFamily="34" charset="-122"/>
                <a:ea typeface="微软雅黑" panose="020B0503020204020204" pitchFamily="34" charset="-122"/>
              </a:rPr>
              <a:t>Lock</a:t>
            </a:r>
            <a:r>
              <a:rPr kumimoji="1" lang="en-US" sz="3200" dirty="0">
                <a:solidFill>
                  <a:schemeClr val="accent1"/>
                </a:solidFill>
                <a:latin typeface="微软雅黑" panose="020B0503020204020204" pitchFamily="34" charset="-122"/>
                <a:ea typeface="微软雅黑" panose="020B0503020204020204" pitchFamily="34" charset="-122"/>
              </a:rPr>
              <a:t> </a:t>
            </a:r>
            <a:r>
              <a:rPr kumimoji="1" lang="zh-CN" altLang="en-US" sz="3200" dirty="0">
                <a:solidFill>
                  <a:schemeClr val="accent1"/>
                </a:solidFill>
                <a:latin typeface="微软雅黑" panose="020B0503020204020204" pitchFamily="34" charset="-122"/>
                <a:ea typeface="微软雅黑" panose="020B0503020204020204" pitchFamily="34" charset="-122"/>
              </a:rPr>
              <a:t>全解读         </a:t>
            </a:r>
            <a:endParaRPr kumimoji="1"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5" name="直角三角形 4"/>
          <p:cNvSpPr/>
          <p:nvPr/>
        </p:nvSpPr>
        <p:spPr>
          <a:xfrm rot="10800000">
            <a:off x="3723860" y="1282611"/>
            <a:ext cx="266389" cy="2663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1" y="0"/>
            <a:ext cx="8246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TextBox 1"/>
          <p:cNvSpPr txBox="1"/>
          <p:nvPr/>
        </p:nvSpPr>
        <p:spPr>
          <a:xfrm>
            <a:off x="362585" y="1621790"/>
            <a:ext cx="4069080" cy="4799965"/>
          </a:xfrm>
          <a:prstGeom prst="rect">
            <a:avLst/>
          </a:prstGeom>
          <a:noFill/>
        </p:spPr>
        <p:txBody>
          <a:bodyPr wrap="square" rtlCol="0">
            <a:spAutoFit/>
          </a:bodyPr>
          <a:lstStyle/>
          <a:p>
            <a:pPr marL="285750" indent="-285750" algn="l">
              <a:buFont typeface="Wingdings" panose="05000000000000000000" pitchFamily="2" charset="2"/>
              <a:buChar char="u"/>
            </a:pPr>
            <a:r>
              <a:rPr lang="zh-CN" altLang="en-US" b="1" dirty="0">
                <a:solidFill>
                  <a:schemeClr val="accent1"/>
                </a:solidFill>
              </a:rPr>
              <a:t>自定义</a:t>
            </a:r>
            <a:r>
              <a:rPr lang="en-US" altLang="zh-CN" b="1" dirty="0">
                <a:solidFill>
                  <a:schemeClr val="accent1"/>
                </a:solidFill>
              </a:rPr>
              <a:t>Lock</a:t>
            </a:r>
            <a:r>
              <a:rPr lang="zh-CN" altLang="en-US" b="1" dirty="0">
                <a:solidFill>
                  <a:schemeClr val="accent1"/>
                </a:solidFill>
              </a:rPr>
              <a:t>锁</a:t>
            </a:r>
            <a:endParaRPr lang="zh-CN" altLang="en-US" b="1" dirty="0">
              <a:solidFill>
                <a:schemeClr val="accent1"/>
              </a:solidFill>
            </a:endParaRPr>
          </a:p>
          <a:p>
            <a:pPr marL="285750" indent="-285750" algn="l">
              <a:buFont typeface="Wingdings" panose="05000000000000000000" pitchFamily="2" charset="2"/>
              <a:buChar char="u"/>
            </a:pPr>
            <a:endParaRPr lang="en-US" altLang="zh-CN" b="1" dirty="0">
              <a:solidFill>
                <a:schemeClr val="accent1"/>
              </a:solidFill>
            </a:endParaRPr>
          </a:p>
          <a:p>
            <a:pPr marL="285750" indent="-285750" algn="l">
              <a:buFont typeface="Wingdings" panose="05000000000000000000" pitchFamily="2" charset="2"/>
              <a:buChar char="u"/>
            </a:pPr>
            <a:r>
              <a:rPr lang="en-US" altLang="zh-CN" b="1" dirty="0">
                <a:solidFill>
                  <a:schemeClr val="accent1"/>
                </a:solidFill>
              </a:rPr>
              <a:t>Lock</a:t>
            </a:r>
            <a:r>
              <a:rPr lang="zh-CN" altLang="en-US" b="1" dirty="0">
                <a:solidFill>
                  <a:schemeClr val="accent1"/>
                </a:solidFill>
              </a:rPr>
              <a:t>锁的由来及特性及</a:t>
            </a:r>
            <a:r>
              <a:rPr lang="en-US" altLang="zh-CN" b="1" dirty="0">
                <a:solidFill>
                  <a:schemeClr val="accent1"/>
                </a:solidFill>
              </a:rPr>
              <a:t>API</a:t>
            </a:r>
            <a:endParaRPr lang="zh-CN" altLang="en-US" b="1" dirty="0">
              <a:solidFill>
                <a:schemeClr val="accent1"/>
              </a:solidFill>
            </a:endParaRPr>
          </a:p>
          <a:p>
            <a:pPr indent="0" algn="l">
              <a:buFont typeface="Wingdings" panose="05000000000000000000" pitchFamily="2" charset="2"/>
              <a:buNone/>
            </a:pPr>
            <a:endParaRPr lang="zh-CN" altLang="en-US" b="1" dirty="0">
              <a:solidFill>
                <a:schemeClr val="accent1"/>
              </a:solidFill>
            </a:endParaRPr>
          </a:p>
          <a:p>
            <a:pPr marL="285750" indent="-285750" algn="l">
              <a:buFont typeface="Wingdings" panose="05000000000000000000" pitchFamily="2" charset="2"/>
              <a:buChar char="u"/>
            </a:pPr>
            <a:r>
              <a:rPr lang="en-US" altLang="zh-CN" b="1" dirty="0">
                <a:solidFill>
                  <a:schemeClr val="accent1"/>
                </a:solidFill>
                <a:sym typeface="+mn-ea"/>
              </a:rPr>
              <a:t>AQS </a:t>
            </a:r>
            <a:r>
              <a:rPr lang="zh-CN" altLang="en-US" b="1" dirty="0">
                <a:solidFill>
                  <a:schemeClr val="accent1"/>
                </a:solidFill>
                <a:sym typeface="+mn-ea"/>
              </a:rPr>
              <a:t>底层原理</a:t>
            </a:r>
            <a:endParaRPr lang="zh-CN" altLang="en-US" b="1" dirty="0">
              <a:solidFill>
                <a:schemeClr val="accent1"/>
              </a:solidFill>
              <a:sym typeface="+mn-ea"/>
            </a:endParaRPr>
          </a:p>
          <a:p>
            <a:pPr marL="285750" indent="-285750" algn="l">
              <a:buFont typeface="Wingdings" panose="05000000000000000000" pitchFamily="2" charset="2"/>
              <a:buChar char="u"/>
            </a:pPr>
            <a:endParaRPr lang="zh-CN" altLang="en-US" b="1" dirty="0">
              <a:solidFill>
                <a:schemeClr val="accent1"/>
              </a:solidFill>
            </a:endParaRPr>
          </a:p>
          <a:p>
            <a:pPr marL="285750" indent="-285750" algn="l">
              <a:buFont typeface="Wingdings" panose="05000000000000000000" pitchFamily="2" charset="2"/>
              <a:buChar char="u"/>
            </a:pPr>
            <a:r>
              <a:rPr lang="en-US" b="1" dirty="0">
                <a:solidFill>
                  <a:schemeClr val="accent1"/>
                </a:solidFill>
                <a:sym typeface="+mn-ea"/>
              </a:rPr>
              <a:t>ReentrantLock</a:t>
            </a:r>
            <a:r>
              <a:rPr lang="zh-CN" altLang="en-US" b="1" dirty="0">
                <a:solidFill>
                  <a:schemeClr val="accent1"/>
                </a:solidFill>
                <a:sym typeface="+mn-ea"/>
              </a:rPr>
              <a:t>源码解读</a:t>
            </a:r>
            <a:endParaRPr lang="zh-CN" altLang="en-US" b="1" dirty="0">
              <a:solidFill>
                <a:schemeClr val="accent1"/>
              </a:solidFill>
              <a:sym typeface="+mn-ea"/>
            </a:endParaRPr>
          </a:p>
          <a:p>
            <a:pPr marL="285750" indent="-285750" algn="l">
              <a:buFont typeface="Wingdings" panose="05000000000000000000" pitchFamily="2" charset="2"/>
              <a:buChar char="u"/>
            </a:pPr>
            <a:endParaRPr lang="zh-CN" altLang="en-US" b="1" dirty="0">
              <a:solidFill>
                <a:schemeClr val="accent1"/>
              </a:solidFill>
              <a:sym typeface="+mn-ea"/>
            </a:endParaRPr>
          </a:p>
          <a:p>
            <a:pPr marL="285750" indent="-285750" algn="l">
              <a:buFont typeface="Wingdings" panose="05000000000000000000" pitchFamily="2" charset="2"/>
              <a:buChar char="u"/>
            </a:pPr>
            <a:r>
              <a:rPr lang="en-US" altLang="zh-CN" b="1" dirty="0">
                <a:solidFill>
                  <a:schemeClr val="accent1"/>
                </a:solidFill>
                <a:sym typeface="+mn-ea"/>
              </a:rPr>
              <a:t>AQS </a:t>
            </a:r>
            <a:r>
              <a:rPr lang="zh-CN" altLang="en-US" b="1" dirty="0">
                <a:solidFill>
                  <a:schemeClr val="accent1"/>
                </a:solidFill>
                <a:sym typeface="+mn-ea"/>
              </a:rPr>
              <a:t>源码解读</a:t>
            </a:r>
            <a:endParaRPr lang="zh-CN" altLang="en-US" b="1" dirty="0">
              <a:solidFill>
                <a:schemeClr val="accent1"/>
              </a:solidFill>
              <a:sym typeface="+mn-ea"/>
            </a:endParaRPr>
          </a:p>
          <a:p>
            <a:pPr marL="285750" indent="-285750" algn="l">
              <a:buFont typeface="Wingdings" panose="05000000000000000000" pitchFamily="2" charset="2"/>
              <a:buChar char="u"/>
            </a:pPr>
            <a:endParaRPr lang="zh-CN" altLang="en-US" b="1" dirty="0">
              <a:solidFill>
                <a:schemeClr val="accent1"/>
              </a:solidFill>
              <a:sym typeface="+mn-ea"/>
            </a:endParaRPr>
          </a:p>
          <a:p>
            <a:pPr marL="285750" indent="-285750" algn="l">
              <a:buFont typeface="Wingdings" panose="05000000000000000000" pitchFamily="2" charset="2"/>
              <a:buChar char="u"/>
            </a:pPr>
            <a:r>
              <a:rPr lang="zh-CN" altLang="en-US" b="1" dirty="0">
                <a:solidFill>
                  <a:schemeClr val="accent1"/>
                </a:solidFill>
                <a:sym typeface="+mn-ea"/>
              </a:rPr>
              <a:t>ReentrantReadWriteLock</a:t>
            </a:r>
            <a:r>
              <a:rPr lang="en-US" altLang="zh-CN" b="1" dirty="0">
                <a:solidFill>
                  <a:schemeClr val="accent1"/>
                </a:solidFill>
                <a:sym typeface="+mn-ea"/>
              </a:rPr>
              <a:t> </a:t>
            </a:r>
            <a:r>
              <a:rPr lang="zh-CN" altLang="en-US" b="1" dirty="0">
                <a:solidFill>
                  <a:schemeClr val="accent1"/>
                </a:solidFill>
                <a:sym typeface="+mn-ea"/>
              </a:rPr>
              <a:t>实现原理</a:t>
            </a:r>
            <a:endParaRPr lang="zh-CN" altLang="en-US" b="1" dirty="0">
              <a:solidFill>
                <a:schemeClr val="accent1"/>
              </a:solidFill>
              <a:sym typeface="+mn-ea"/>
            </a:endParaRPr>
          </a:p>
          <a:p>
            <a:pPr marL="285750" indent="-285750" algn="l">
              <a:buFont typeface="Wingdings" panose="05000000000000000000" pitchFamily="2" charset="2"/>
              <a:buChar char="u"/>
            </a:pPr>
            <a:endParaRPr lang="zh-CN" altLang="en-US" b="1" dirty="0">
              <a:solidFill>
                <a:schemeClr val="accent1"/>
              </a:solidFill>
              <a:sym typeface="+mn-ea"/>
            </a:endParaRPr>
          </a:p>
          <a:p>
            <a:pPr marL="285750" indent="-285750" algn="l">
              <a:buFont typeface="Wingdings" panose="05000000000000000000" pitchFamily="2" charset="2"/>
              <a:buChar char="u"/>
            </a:pPr>
            <a:r>
              <a:rPr lang="zh-CN" altLang="en-US" b="1" dirty="0">
                <a:solidFill>
                  <a:schemeClr val="accent1"/>
                </a:solidFill>
                <a:sym typeface="+mn-ea"/>
              </a:rPr>
              <a:t>ReentrantReadWriteLock 源码解读</a:t>
            </a:r>
            <a:endParaRPr lang="zh-CN" altLang="en-US" b="1" dirty="0">
              <a:solidFill>
                <a:schemeClr val="accent1"/>
              </a:solidFill>
              <a:sym typeface="+mn-ea"/>
            </a:endParaRPr>
          </a:p>
          <a:p>
            <a:pPr marL="285750" indent="-285750" algn="l">
              <a:buFont typeface="Wingdings" panose="05000000000000000000" pitchFamily="2" charset="2"/>
              <a:buChar char="u"/>
            </a:pPr>
            <a:endParaRPr lang="zh-CN" altLang="en-US" b="1" dirty="0">
              <a:solidFill>
                <a:schemeClr val="accent1"/>
              </a:solidFill>
              <a:sym typeface="+mn-ea"/>
            </a:endParaRPr>
          </a:p>
          <a:p>
            <a:pPr marL="285750" indent="-285750" algn="l">
              <a:buFont typeface="Wingdings" panose="05000000000000000000" pitchFamily="2" charset="2"/>
              <a:buChar char="u"/>
            </a:pPr>
            <a:r>
              <a:rPr lang="en-US" altLang="zh-CN" b="1" dirty="0">
                <a:solidFill>
                  <a:schemeClr val="accent1"/>
                </a:solidFill>
                <a:sym typeface="+mn-ea"/>
              </a:rPr>
              <a:t>LockSupport</a:t>
            </a:r>
            <a:r>
              <a:rPr lang="zh-CN" altLang="en-US" b="1" dirty="0">
                <a:solidFill>
                  <a:schemeClr val="accent1"/>
                </a:solidFill>
                <a:sym typeface="+mn-ea"/>
              </a:rPr>
              <a:t>工具</a:t>
            </a:r>
            <a:endParaRPr lang="zh-CN" altLang="en-US" b="1" dirty="0">
              <a:solidFill>
                <a:schemeClr val="accent1"/>
              </a:solidFill>
              <a:sym typeface="+mn-ea"/>
            </a:endParaRPr>
          </a:p>
          <a:p>
            <a:pPr marL="285750" indent="-285750" algn="l">
              <a:buFont typeface="Wingdings" panose="05000000000000000000" pitchFamily="2" charset="2"/>
              <a:buChar char="u"/>
            </a:pPr>
            <a:endParaRPr lang="zh-CN" altLang="en-US" b="1" dirty="0">
              <a:solidFill>
                <a:schemeClr val="accent1"/>
              </a:solidFill>
              <a:sym typeface="+mn-ea"/>
            </a:endParaRPr>
          </a:p>
          <a:p>
            <a:pPr marL="285750" indent="-285750" algn="l">
              <a:buFont typeface="Wingdings" panose="05000000000000000000" pitchFamily="2" charset="2"/>
              <a:buChar char="u"/>
            </a:pPr>
            <a:r>
              <a:rPr lang="en-US" altLang="zh-CN" b="1" dirty="0">
                <a:solidFill>
                  <a:schemeClr val="accent1"/>
                </a:solidFill>
                <a:sym typeface="+mn-ea"/>
              </a:rPr>
              <a:t>Condition</a:t>
            </a:r>
            <a:r>
              <a:rPr lang="zh-CN" altLang="en-US" b="1" dirty="0">
                <a:solidFill>
                  <a:schemeClr val="accent1"/>
                </a:solidFill>
                <a:sym typeface="+mn-ea"/>
              </a:rPr>
              <a:t>原理</a:t>
            </a:r>
            <a:r>
              <a:rPr lang="en-US" altLang="zh-CN" b="1" dirty="0">
                <a:solidFill>
                  <a:schemeClr val="accent1"/>
                </a:solidFill>
                <a:sym typeface="+mn-ea"/>
              </a:rPr>
              <a:t>+</a:t>
            </a:r>
            <a:r>
              <a:rPr lang="zh-CN" altLang="en-US" b="1" dirty="0">
                <a:solidFill>
                  <a:schemeClr val="accent1"/>
                </a:solidFill>
                <a:sym typeface="+mn-ea"/>
              </a:rPr>
              <a:t>使用</a:t>
            </a:r>
            <a:r>
              <a:rPr lang="en-US" altLang="zh-CN" b="1" dirty="0">
                <a:solidFill>
                  <a:schemeClr val="accent1"/>
                </a:solidFill>
                <a:sym typeface="+mn-ea"/>
              </a:rPr>
              <a:t>+</a:t>
            </a:r>
            <a:r>
              <a:rPr lang="zh-CN" altLang="en-US" b="1" dirty="0">
                <a:solidFill>
                  <a:schemeClr val="accent1"/>
                </a:solidFill>
                <a:sym typeface="+mn-ea"/>
              </a:rPr>
              <a:t>源码</a:t>
            </a:r>
            <a:endParaRPr lang="zh-CN" altLang="en-US" b="1" dirty="0">
              <a:solidFill>
                <a:schemeClr val="accent1"/>
              </a:solidFill>
              <a:sym typeface="+mn-ea"/>
            </a:endParaRPr>
          </a:p>
        </p:txBody>
      </p:sp>
      <p:pic>
        <p:nvPicPr>
          <p:cNvPr id="100" name="图片 99"/>
          <p:cNvPicPr/>
          <p:nvPr/>
        </p:nvPicPr>
        <p:blipFill>
          <a:blip r:embed="rId1"/>
          <a:stretch>
            <a:fillRect/>
          </a:stretch>
        </p:blipFill>
        <p:spPr>
          <a:xfrm>
            <a:off x="4564380" y="124460"/>
            <a:ext cx="7437120" cy="66090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Lock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zh-CN" sz="2400" b="1" dirty="0">
                <a:solidFill>
                  <a:srgbClr val="002060"/>
                </a:solidFill>
                <a:latin typeface="微软雅黑" panose="020B0503020204020204" pitchFamily="34" charset="-122"/>
                <a:ea typeface="微软雅黑" panose="020B0503020204020204" pitchFamily="34" charset="-122"/>
              </a:rPr>
              <a:t>自定义</a:t>
            </a:r>
            <a:r>
              <a:rPr lang="en-US" altLang="zh-CN" sz="2400" b="1" dirty="0">
                <a:solidFill>
                  <a:srgbClr val="002060"/>
                </a:solidFill>
                <a:latin typeface="微软雅黑" panose="020B0503020204020204" pitchFamily="34" charset="-122"/>
                <a:ea typeface="微软雅黑" panose="020B0503020204020204" pitchFamily="34" charset="-122"/>
              </a:rPr>
              <a:t> Lock </a:t>
            </a:r>
            <a:r>
              <a:rPr lang="zh-CN" altLang="en-US" sz="2400" b="1" dirty="0">
                <a:solidFill>
                  <a:srgbClr val="002060"/>
                </a:solidFill>
                <a:latin typeface="微软雅黑" panose="020B0503020204020204" pitchFamily="34" charset="-122"/>
                <a:ea typeface="微软雅黑" panose="020B0503020204020204" pitchFamily="34" charset="-122"/>
              </a:rPr>
              <a:t>锁</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223645" y="2331085"/>
            <a:ext cx="10427970" cy="2584450"/>
          </a:xfrm>
          <a:prstGeom prst="rect">
            <a:avLst/>
          </a:prstGeom>
          <a:noFill/>
        </p:spPr>
        <p:txBody>
          <a:bodyPr wrap="square" rtlCol="0">
            <a:spAutoFit/>
          </a:bodyPr>
          <a:p>
            <a:r>
              <a:rPr lang="zh-CN" altLang="en-US"/>
              <a:t>现场开发。SelfLock</a:t>
            </a:r>
            <a:r>
              <a:rPr lang="en-US" altLang="zh-CN"/>
              <a:t>.java  SelfLockTest.java</a:t>
            </a:r>
            <a:endParaRPr lang="en-US" altLang="zh-CN"/>
          </a:p>
          <a:p>
            <a:endParaRPr lang="zh-CN" altLang="en-US"/>
          </a:p>
          <a:p>
            <a:r>
              <a:rPr lang="zh-CN" altLang="en-US"/>
              <a:t>之所以这样，是为了让伙伴们，从宏观的角度认清</a:t>
            </a:r>
            <a:r>
              <a:rPr lang="en-US" altLang="zh-CN"/>
              <a:t> Lock</a:t>
            </a:r>
            <a:r>
              <a:rPr lang="zh-CN" altLang="en-US"/>
              <a:t>锁的本质。</a:t>
            </a:r>
            <a:r>
              <a:rPr lang="en-US" altLang="zh-CN"/>
              <a:t> </a:t>
            </a:r>
            <a:endParaRPr lang="en-US" altLang="zh-CN"/>
          </a:p>
          <a:p>
            <a:endParaRPr lang="en-US" altLang="zh-CN"/>
          </a:p>
          <a:p>
            <a:r>
              <a:rPr lang="zh-CN" altLang="en-US"/>
              <a:t>当你们看到了基于</a:t>
            </a:r>
            <a:r>
              <a:rPr lang="en-US" altLang="zh-CN"/>
              <a:t> AQS </a:t>
            </a:r>
            <a:r>
              <a:rPr lang="zh-CN" altLang="en-US"/>
              <a:t>开发一把</a:t>
            </a:r>
            <a:r>
              <a:rPr lang="en-US" altLang="zh-CN"/>
              <a:t> </a:t>
            </a:r>
            <a:r>
              <a:rPr lang="zh-CN" altLang="en-US"/>
              <a:t>自定义锁如此简单的时候，你从灵魂角度就会鄙视</a:t>
            </a:r>
            <a:r>
              <a:rPr lang="en-US" altLang="zh-CN"/>
              <a:t> AQS</a:t>
            </a:r>
            <a:r>
              <a:rPr lang="zh-CN" altLang="en-US"/>
              <a:t>，当你内心深入说出了</a:t>
            </a:r>
            <a:r>
              <a:rPr lang="en-US" altLang="zh-CN"/>
              <a:t> -- </a:t>
            </a:r>
            <a:r>
              <a:rPr lang="zh-CN" altLang="en-US"/>
              <a:t>原来这么简单的时候，你已经成功了</a:t>
            </a:r>
            <a:r>
              <a:rPr lang="en-US" altLang="zh-CN"/>
              <a:t> 80%</a:t>
            </a:r>
            <a:r>
              <a:rPr lang="zh-CN" altLang="en-US"/>
              <a:t>。</a:t>
            </a:r>
            <a:endParaRPr lang="zh-CN" altLang="en-US"/>
          </a:p>
          <a:p>
            <a:endParaRPr lang="zh-CN" altLang="en-US"/>
          </a:p>
          <a:p>
            <a:endParaRPr lang="zh-CN" altLang="en-US"/>
          </a:p>
          <a:p>
            <a:r>
              <a:rPr lang="zh-CN" altLang="en-US"/>
              <a:t>最终目的：</a:t>
            </a:r>
            <a:r>
              <a:rPr lang="en-US" altLang="zh-CN"/>
              <a:t> </a:t>
            </a:r>
            <a:r>
              <a:rPr lang="zh-CN" altLang="en-US"/>
              <a:t>不惧怕，不鸟他，奠定学习的自信心和心里基础。</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Lock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Lock </a:t>
            </a:r>
            <a:r>
              <a:rPr lang="zh-CN" altLang="en-US" sz="2400" b="1" dirty="0">
                <a:solidFill>
                  <a:srgbClr val="002060"/>
                </a:solidFill>
                <a:latin typeface="微软雅黑" panose="020B0503020204020204" pitchFamily="34" charset="-122"/>
                <a:ea typeface="微软雅黑" panose="020B0503020204020204" pitchFamily="34" charset="-122"/>
              </a:rPr>
              <a:t>锁由来及特性和常用</a:t>
            </a:r>
            <a:r>
              <a:rPr lang="en-US" altLang="zh-CN" sz="2400" b="1" dirty="0">
                <a:solidFill>
                  <a:srgbClr val="002060"/>
                </a:solidFill>
                <a:latin typeface="微软雅黑" panose="020B0503020204020204" pitchFamily="34" charset="-122"/>
                <a:ea typeface="微软雅黑" panose="020B0503020204020204" pitchFamily="34" charset="-122"/>
              </a:rPr>
              <a:t>API</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69010" y="1821180"/>
            <a:ext cx="10427970" cy="3969385"/>
          </a:xfrm>
          <a:prstGeom prst="rect">
            <a:avLst/>
          </a:prstGeom>
          <a:noFill/>
        </p:spPr>
        <p:txBody>
          <a:bodyPr wrap="square" rtlCol="0">
            <a:spAutoFit/>
          </a:bodyPr>
          <a:p>
            <a:r>
              <a:rPr lang="en-US" altLang="zh-CN"/>
              <a:t>锁是用来控制多个线程访问共享资源的方式，一般来说，一个锁能够防止多个线程同时访问共享资源（但是有些锁可以允许多个线程并发的访问共享资源，比如读写锁）。在Lock接口出现之前，Java程序是靠synchronized关键字实现锁功能的，而Java SE 5之后，并发包中新增了Lock接口（以及相关实现类）用来实现锁功能，它提供了与synchronized关键字类似的同步功能，只是在使用时需要显式地获取和释放锁。虽然它缺少了（通过synchronized块或者方法所提供的）隐式获取释放锁的便捷性，但是却拥有了锁获取与释放的可操作性、可中断的获取锁以及超时获取锁等多种synchronized关键字所不具备的同步特性。</a:t>
            </a:r>
            <a:endParaRPr lang="en-US" altLang="zh-CN"/>
          </a:p>
          <a:p>
            <a:endParaRPr lang="en-US" altLang="zh-CN"/>
          </a:p>
          <a:p>
            <a:r>
              <a:rPr lang="en-US" altLang="zh-CN"/>
              <a:t>使用synchronized关键字将会隐式地获取锁，但是它将锁的获取和释放固化了，也就是先获取再释放。当然，这种方式简化了同步的管理，可是扩展性没有显示的锁获取和释放来的好。</a:t>
            </a:r>
            <a:endParaRPr lang="en-US" altLang="zh-CN"/>
          </a:p>
          <a:p>
            <a:endParaRPr lang="en-US" altLang="zh-CN"/>
          </a:p>
          <a:p>
            <a:r>
              <a:rPr lang="en-US" altLang="zh-CN"/>
              <a:t>在finally块中释放锁，目的是保证在获取到锁之后，最终能够被释放。</a:t>
            </a:r>
            <a:endParaRPr lang="en-US" altLang="zh-CN"/>
          </a:p>
          <a:p>
            <a:r>
              <a:rPr lang="en-US" altLang="zh-CN"/>
              <a:t>不要将获取锁的过程写在try块中，因为如果在获取锁（自定义锁的实现）时发生了异常，异常抛出的同时，也会导致锁无故释放。</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Lock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Lock </a:t>
            </a:r>
            <a:r>
              <a:rPr lang="zh-CN" altLang="en-US" sz="2400" b="1" dirty="0">
                <a:solidFill>
                  <a:srgbClr val="002060"/>
                </a:solidFill>
                <a:latin typeface="微软雅黑" panose="020B0503020204020204" pitchFamily="34" charset="-122"/>
                <a:ea typeface="微软雅黑" panose="020B0503020204020204" pitchFamily="34" charset="-122"/>
              </a:rPr>
              <a:t>锁由来及特性和常用</a:t>
            </a:r>
            <a:r>
              <a:rPr lang="en-US" altLang="zh-CN" sz="2400" b="1" dirty="0">
                <a:solidFill>
                  <a:srgbClr val="002060"/>
                </a:solidFill>
                <a:latin typeface="微软雅黑" panose="020B0503020204020204" pitchFamily="34" charset="-122"/>
                <a:ea typeface="微软雅黑" panose="020B0503020204020204" pitchFamily="34" charset="-122"/>
              </a:rPr>
              <a:t>API</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2840990" y="1757045"/>
            <a:ext cx="6035040" cy="266700"/>
          </a:xfrm>
          <a:prstGeom prst="rect">
            <a:avLst/>
          </a:prstGeom>
        </p:spPr>
      </p:pic>
      <p:pic>
        <p:nvPicPr>
          <p:cNvPr id="8" name="图片 7"/>
          <p:cNvPicPr>
            <a:picLocks noChangeAspect="1"/>
          </p:cNvPicPr>
          <p:nvPr/>
        </p:nvPicPr>
        <p:blipFill>
          <a:blip r:embed="rId3"/>
          <a:stretch>
            <a:fillRect/>
          </a:stretch>
        </p:blipFill>
        <p:spPr>
          <a:xfrm>
            <a:off x="2160905" y="2016760"/>
            <a:ext cx="8341995" cy="1444625"/>
          </a:xfrm>
          <a:prstGeom prst="rect">
            <a:avLst/>
          </a:prstGeom>
        </p:spPr>
      </p:pic>
      <p:pic>
        <p:nvPicPr>
          <p:cNvPr id="9" name="图片 8"/>
          <p:cNvPicPr>
            <a:picLocks noChangeAspect="1"/>
          </p:cNvPicPr>
          <p:nvPr/>
        </p:nvPicPr>
        <p:blipFill>
          <a:blip r:embed="rId4"/>
          <a:stretch>
            <a:fillRect/>
          </a:stretch>
        </p:blipFill>
        <p:spPr>
          <a:xfrm>
            <a:off x="2200275" y="3872865"/>
            <a:ext cx="7315835" cy="3035935"/>
          </a:xfrm>
          <a:prstGeom prst="rect">
            <a:avLst/>
          </a:prstGeom>
        </p:spPr>
      </p:pic>
      <p:pic>
        <p:nvPicPr>
          <p:cNvPr id="11" name="图片 10"/>
          <p:cNvPicPr>
            <a:picLocks noChangeAspect="1"/>
          </p:cNvPicPr>
          <p:nvPr/>
        </p:nvPicPr>
        <p:blipFill>
          <a:blip r:embed="rId5"/>
          <a:stretch>
            <a:fillRect/>
          </a:stretch>
        </p:blipFill>
        <p:spPr>
          <a:xfrm>
            <a:off x="5003165" y="3545205"/>
            <a:ext cx="1219200" cy="3276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Lock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队列同步器-AQS </a:t>
            </a:r>
            <a:r>
              <a:rPr lang="zh-CN" altLang="en-US" sz="2400" b="1" dirty="0">
                <a:solidFill>
                  <a:srgbClr val="002060"/>
                </a:solidFill>
                <a:latin typeface="微软雅黑" panose="020B0503020204020204" pitchFamily="34" charset="-122"/>
                <a:ea typeface="微软雅黑" panose="020B0503020204020204" pitchFamily="34" charset="-122"/>
              </a:rPr>
              <a:t>底层原理</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09955" y="1859915"/>
            <a:ext cx="10726420" cy="4246245"/>
          </a:xfrm>
          <a:prstGeom prst="rect">
            <a:avLst/>
          </a:prstGeom>
          <a:noFill/>
        </p:spPr>
        <p:txBody>
          <a:bodyPr wrap="square" rtlCol="0" anchor="t">
            <a:spAutoFit/>
          </a:bodyPr>
          <a:p>
            <a:r>
              <a:rPr lang="zh-CN" altLang="en-US"/>
              <a:t>队列同步器AbstractQueuedSynchronizer（以下简称同步器），是用来构建锁或者其他同步组件的基础框架，它使用了一个</a:t>
            </a:r>
            <a:r>
              <a:rPr lang="zh-CN" altLang="en-US" b="1"/>
              <a:t>int成员变量表示同步状态</a:t>
            </a:r>
            <a:r>
              <a:rPr lang="zh-CN" altLang="en-US"/>
              <a:t>，通过</a:t>
            </a:r>
            <a:r>
              <a:rPr lang="zh-CN" altLang="en-US" b="1"/>
              <a:t>内置的FIFO队列</a:t>
            </a:r>
            <a:r>
              <a:rPr lang="zh-CN" altLang="en-US"/>
              <a:t>来完成资源获取线程的</a:t>
            </a:r>
            <a:r>
              <a:rPr lang="zh-CN" altLang="en-US" b="1"/>
              <a:t>排队工作</a:t>
            </a:r>
            <a:r>
              <a:rPr lang="zh-CN" altLang="en-US"/>
              <a:t>，并发包的作者（Doug Lea）期望它能够成为实现大部分同步需求的基础。</a:t>
            </a:r>
            <a:endParaRPr lang="zh-CN" altLang="en-US"/>
          </a:p>
          <a:p>
            <a:endParaRPr lang="zh-CN" altLang="en-US"/>
          </a:p>
          <a:p>
            <a:r>
              <a:rPr lang="zh-CN" altLang="en-US"/>
              <a:t>同步器的主要使用方式是继承，子类通过继承同步器并实现它的抽象方法来管理同步状态，在抽象方法的实现过程中免不了要对同步状态进行更改，这时就需要使用同步器提供的3个方法（getState()、setState(int newState)和compareAndSetState(int expect,int update)）来进行操作，因为它们能够保证状态的改变是安全的。</a:t>
            </a:r>
            <a:endParaRPr lang="zh-CN" altLang="en-US"/>
          </a:p>
          <a:p>
            <a:endParaRPr lang="zh-CN" altLang="en-US"/>
          </a:p>
          <a:p>
            <a:r>
              <a:rPr lang="zh-CN" altLang="en-US"/>
              <a:t>子类推荐被定义为自定义同步组件的</a:t>
            </a:r>
            <a:r>
              <a:rPr lang="zh-CN" altLang="en-US" b="1"/>
              <a:t>静态内部类</a:t>
            </a:r>
            <a:r>
              <a:rPr lang="zh-CN" altLang="en-US"/>
              <a:t>，同步器自身没有实现任何同步接口，它仅仅是定义了若干同步状态获取和释放的方法来供自定义同步组件使用，同步器既可以支持独占式地获取同步状态，也可以支持共享式地获取同步状态，这样就可以方便实现不同类型的同步组件（ReentrantLock、ReentrantReadWriteLock和CountDownLatch等）。</a:t>
            </a:r>
            <a:endParaRPr lang="zh-CN" altLang="en-US"/>
          </a:p>
          <a:p>
            <a:endParaRPr lang="zh-CN" altLang="en-US"/>
          </a:p>
          <a:p>
            <a:r>
              <a:rPr lang="zh-CN" altLang="en-US"/>
              <a:t>同步器是实现锁（也可以是任意同步组件）的关键，在锁的实现中聚合同步器，利用同步器实现锁的语义。</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Lock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队列同步器-AQS </a:t>
            </a:r>
            <a:r>
              <a:rPr lang="zh-CN" altLang="en-US" sz="2400" b="1" dirty="0">
                <a:solidFill>
                  <a:srgbClr val="002060"/>
                </a:solidFill>
                <a:latin typeface="微软雅黑" panose="020B0503020204020204" pitchFamily="34" charset="-122"/>
                <a:ea typeface="微软雅黑" panose="020B0503020204020204" pitchFamily="34" charset="-122"/>
              </a:rPr>
              <a:t>底层原理</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43915" y="1668780"/>
            <a:ext cx="11169650" cy="2030095"/>
          </a:xfrm>
          <a:prstGeom prst="rect">
            <a:avLst/>
          </a:prstGeom>
          <a:noFill/>
        </p:spPr>
        <p:txBody>
          <a:bodyPr wrap="square" rtlCol="0" anchor="t">
            <a:spAutoFit/>
          </a:bodyPr>
          <a:p>
            <a:r>
              <a:rPr lang="zh-CN" altLang="en-US"/>
              <a:t>同步器的设计是基于模板方法模式的，也就是说，使用者需要继承同步器并重写指定的方法，随后将同步器组合在自定义同步组件的实现中，并调用同步器提供的模板方法，而这些模板方法将会调用使用者重写的方法。</a:t>
            </a:r>
            <a:endParaRPr lang="zh-CN" altLang="en-US"/>
          </a:p>
          <a:p>
            <a:endParaRPr lang="zh-CN" altLang="en-US"/>
          </a:p>
          <a:p>
            <a:r>
              <a:rPr lang="zh-CN" altLang="en-US"/>
              <a:t>重写同步器指定的方法时，需要使用同步器提供的如下3个方法来访问或修改同步状态。</a:t>
            </a:r>
            <a:endParaRPr lang="zh-CN" altLang="en-US"/>
          </a:p>
          <a:p>
            <a:pPr marL="285750" indent="-285750">
              <a:buFont typeface="Wingdings" panose="05000000000000000000" charset="0"/>
              <a:buChar char="ü"/>
            </a:pPr>
            <a:r>
              <a:rPr lang="zh-CN" altLang="en-US"/>
              <a:t>·getState()：获取当前同步状态。</a:t>
            </a:r>
            <a:endParaRPr lang="zh-CN" altLang="en-US"/>
          </a:p>
          <a:p>
            <a:pPr marL="285750" indent="-285750">
              <a:buFont typeface="Wingdings" panose="05000000000000000000" charset="0"/>
              <a:buChar char="ü"/>
            </a:pPr>
            <a:r>
              <a:rPr lang="zh-CN" altLang="en-US"/>
              <a:t>·setState(int newState)：设置当前同步状态。</a:t>
            </a:r>
            <a:endParaRPr lang="zh-CN" altLang="en-US"/>
          </a:p>
          <a:p>
            <a:pPr marL="285750" indent="-285750">
              <a:buFont typeface="Wingdings" panose="05000000000000000000" charset="0"/>
              <a:buChar char="ü"/>
            </a:pPr>
            <a:r>
              <a:rPr lang="zh-CN" altLang="en-US"/>
              <a:t>·compareAndSetState(int expect,int update)：使用CAS设置当前状态，该方法能够保证状态设置的原子性。</a:t>
            </a:r>
            <a:endParaRPr lang="zh-CN" altLang="en-US"/>
          </a:p>
        </p:txBody>
      </p:sp>
      <p:pic>
        <p:nvPicPr>
          <p:cNvPr id="7" name="图片 6"/>
          <p:cNvPicPr>
            <a:picLocks noChangeAspect="1"/>
          </p:cNvPicPr>
          <p:nvPr/>
        </p:nvPicPr>
        <p:blipFill>
          <a:blip r:embed="rId2"/>
          <a:stretch>
            <a:fillRect/>
          </a:stretch>
        </p:blipFill>
        <p:spPr>
          <a:xfrm>
            <a:off x="4223385" y="3708400"/>
            <a:ext cx="2689860" cy="365760"/>
          </a:xfrm>
          <a:prstGeom prst="rect">
            <a:avLst/>
          </a:prstGeom>
        </p:spPr>
      </p:pic>
      <p:pic>
        <p:nvPicPr>
          <p:cNvPr id="8" name="图片 7"/>
          <p:cNvPicPr>
            <a:picLocks noChangeAspect="1"/>
          </p:cNvPicPr>
          <p:nvPr/>
        </p:nvPicPr>
        <p:blipFill>
          <a:blip r:embed="rId3"/>
          <a:stretch>
            <a:fillRect/>
          </a:stretch>
        </p:blipFill>
        <p:spPr>
          <a:xfrm>
            <a:off x="1516380" y="4074160"/>
            <a:ext cx="9159240" cy="1356360"/>
          </a:xfrm>
          <a:prstGeom prst="rect">
            <a:avLst/>
          </a:prstGeom>
        </p:spPr>
      </p:pic>
      <p:pic>
        <p:nvPicPr>
          <p:cNvPr id="9" name="图片 8"/>
          <p:cNvPicPr>
            <a:picLocks noChangeAspect="1"/>
          </p:cNvPicPr>
          <p:nvPr/>
        </p:nvPicPr>
        <p:blipFill>
          <a:blip r:embed="rId4"/>
          <a:stretch>
            <a:fillRect/>
          </a:stretch>
        </p:blipFill>
        <p:spPr>
          <a:xfrm>
            <a:off x="1605280" y="5402580"/>
            <a:ext cx="9052560" cy="14554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并发编程初探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115060" y="1170305"/>
            <a:ext cx="439356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线程状态转化</a:t>
            </a:r>
            <a:r>
              <a:rPr lang="en-US" altLang="zh-CN" sz="2400" b="1" dirty="0">
                <a:solidFill>
                  <a:srgbClr val="002060"/>
                </a:solidFill>
                <a:latin typeface="微软雅黑" panose="020B0503020204020204" pitchFamily="34" charset="-122"/>
                <a:ea typeface="微软雅黑" panose="020B0503020204020204" pitchFamily="34" charset="-122"/>
              </a:rPr>
              <a:t> - Stack log </a:t>
            </a:r>
            <a:r>
              <a:rPr lang="zh-CN" altLang="en-US" sz="2400" b="1" dirty="0">
                <a:solidFill>
                  <a:srgbClr val="002060"/>
                </a:solidFill>
                <a:latin typeface="微软雅黑" panose="020B0503020204020204" pitchFamily="34" charset="-122"/>
                <a:ea typeface="微软雅黑" panose="020B0503020204020204" pitchFamily="34" charset="-122"/>
              </a:rPr>
              <a:t>解读</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206625" y="1847850"/>
            <a:ext cx="7922895" cy="368300"/>
          </a:xfrm>
          <a:prstGeom prst="rect">
            <a:avLst/>
          </a:prstGeom>
          <a:noFill/>
        </p:spPr>
        <p:txBody>
          <a:bodyPr wrap="square" rtlCol="0">
            <a:spAutoFit/>
          </a:bodyPr>
          <a:p>
            <a:r>
              <a:rPr lang="zh-CN" altLang="en-US"/>
              <a:t>示例代码</a:t>
            </a:r>
            <a:r>
              <a:rPr lang="en-US" altLang="zh-CN"/>
              <a:t> </a:t>
            </a:r>
            <a:r>
              <a:rPr lang="zh-CN" altLang="en-US"/>
              <a:t>：</a:t>
            </a:r>
            <a:r>
              <a:rPr lang="en-US" altLang="zh-CN"/>
              <a:t> </a:t>
            </a:r>
            <a:r>
              <a:rPr lang="zh-CN" altLang="en-US"/>
              <a:t>ReadStackLog</a:t>
            </a:r>
            <a:r>
              <a:rPr lang="en-US" altLang="zh-CN"/>
              <a:t>.Java </a:t>
            </a:r>
            <a:r>
              <a:rPr lang="zh-CN" altLang="en-US"/>
              <a:t>（连同</a:t>
            </a:r>
            <a:r>
              <a:rPr lang="en-US" altLang="zh-CN"/>
              <a:t> PPT </a:t>
            </a:r>
            <a:r>
              <a:rPr lang="zh-CN" altLang="en-US"/>
              <a:t>一起发给大家）</a:t>
            </a:r>
            <a:endParaRPr lang="zh-CN" altLang="en-US"/>
          </a:p>
        </p:txBody>
      </p:sp>
      <p:pic>
        <p:nvPicPr>
          <p:cNvPr id="13" name="图片 12"/>
          <p:cNvPicPr>
            <a:picLocks noChangeAspect="1"/>
          </p:cNvPicPr>
          <p:nvPr/>
        </p:nvPicPr>
        <p:blipFill>
          <a:blip r:embed="rId2"/>
          <a:stretch>
            <a:fillRect/>
          </a:stretch>
        </p:blipFill>
        <p:spPr>
          <a:xfrm>
            <a:off x="1657350" y="2667635"/>
            <a:ext cx="9204960" cy="2887980"/>
          </a:xfrm>
          <a:prstGeom prst="rect">
            <a:avLst/>
          </a:prstGeom>
        </p:spPr>
      </p:pic>
      <p:sp>
        <p:nvSpPr>
          <p:cNvPr id="16" name="文本框 15"/>
          <p:cNvSpPr txBox="1"/>
          <p:nvPr/>
        </p:nvSpPr>
        <p:spPr>
          <a:xfrm>
            <a:off x="2014855" y="6007100"/>
            <a:ext cx="7922895" cy="368300"/>
          </a:xfrm>
          <a:prstGeom prst="rect">
            <a:avLst/>
          </a:prstGeom>
          <a:noFill/>
        </p:spPr>
        <p:txBody>
          <a:bodyPr wrap="square" rtlCol="0">
            <a:spAutoFit/>
          </a:bodyPr>
          <a:p>
            <a:r>
              <a:rPr lang="en-US" altLang="zh-CN"/>
              <a:t>JPS + jstack </a:t>
            </a:r>
            <a:r>
              <a:rPr lang="zh-CN" altLang="en-US"/>
              <a:t>命令可进行查看</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Lock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队列同步器-AQS </a:t>
            </a:r>
            <a:r>
              <a:rPr lang="zh-CN" altLang="en-US" sz="2400" b="1" dirty="0">
                <a:solidFill>
                  <a:srgbClr val="002060"/>
                </a:solidFill>
                <a:latin typeface="微软雅黑" panose="020B0503020204020204" pitchFamily="34" charset="-122"/>
                <a:ea typeface="微软雅黑" panose="020B0503020204020204" pitchFamily="34" charset="-122"/>
              </a:rPr>
              <a:t>底层原理</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43915" y="1668780"/>
            <a:ext cx="11169650" cy="2030095"/>
          </a:xfrm>
          <a:prstGeom prst="rect">
            <a:avLst/>
          </a:prstGeom>
          <a:noFill/>
        </p:spPr>
        <p:txBody>
          <a:bodyPr wrap="square" rtlCol="0" anchor="t">
            <a:spAutoFit/>
          </a:bodyPr>
          <a:p>
            <a:r>
              <a:rPr lang="zh-CN" altLang="en-US"/>
              <a:t>同步器依赖内部的</a:t>
            </a:r>
            <a:r>
              <a:rPr lang="zh-CN" altLang="en-US" b="1"/>
              <a:t>同步队列</a:t>
            </a:r>
            <a:r>
              <a:rPr lang="zh-CN" altLang="en-US"/>
              <a:t>（一个FIFO双向队列）来完成同步状态的管理，当前线程获取同步状态失败时，同步器会将当前线程以及等待状态等信息构造成为一个节点（Node）并将其加入同步队列，同时会阻塞当前线程，当同步状态释放时，会把首节点中的线程唤醒，使其再次尝试获取同步状态。</a:t>
            </a:r>
            <a:endParaRPr lang="zh-CN" altLang="en-US"/>
          </a:p>
          <a:p>
            <a:endParaRPr lang="zh-CN" altLang="en-US"/>
          </a:p>
          <a:p>
            <a:r>
              <a:rPr lang="zh-CN" altLang="en-US"/>
              <a:t>节点是构成同步队列（等待队列，在</a:t>
            </a:r>
            <a:r>
              <a:rPr lang="en-US" altLang="zh-CN"/>
              <a:t>Condition</a:t>
            </a:r>
            <a:r>
              <a:rPr lang="zh-CN" altLang="en-US"/>
              <a:t>中将会介绍）的基础，同步器拥有首节点（head）和尾节点（tail），没有成功获取同步状态的线程将会成为节点加入该队列的尾部，同步队列的基本结构如图所示。</a:t>
            </a:r>
            <a:endParaRPr lang="zh-CN" altLang="en-US"/>
          </a:p>
          <a:p>
            <a:endParaRPr lang="zh-CN" altLang="en-US"/>
          </a:p>
        </p:txBody>
      </p:sp>
      <p:pic>
        <p:nvPicPr>
          <p:cNvPr id="11" name="图片 10"/>
          <p:cNvPicPr>
            <a:picLocks noChangeAspect="1"/>
          </p:cNvPicPr>
          <p:nvPr/>
        </p:nvPicPr>
        <p:blipFill>
          <a:blip r:embed="rId2"/>
          <a:stretch>
            <a:fillRect/>
          </a:stretch>
        </p:blipFill>
        <p:spPr>
          <a:xfrm>
            <a:off x="2221865" y="3475990"/>
            <a:ext cx="6456045" cy="1917065"/>
          </a:xfrm>
          <a:prstGeom prst="rect">
            <a:avLst/>
          </a:prstGeom>
        </p:spPr>
      </p:pic>
      <p:sp>
        <p:nvSpPr>
          <p:cNvPr id="12" name="文本框 11"/>
          <p:cNvSpPr txBox="1"/>
          <p:nvPr/>
        </p:nvSpPr>
        <p:spPr>
          <a:xfrm>
            <a:off x="650240" y="5381625"/>
            <a:ext cx="11172825" cy="1476375"/>
          </a:xfrm>
          <a:prstGeom prst="rect">
            <a:avLst/>
          </a:prstGeom>
          <a:noFill/>
        </p:spPr>
        <p:txBody>
          <a:bodyPr wrap="square" rtlCol="0" anchor="t">
            <a:spAutoFit/>
          </a:bodyPr>
          <a:p>
            <a:r>
              <a:rPr lang="zh-CN" altLang="en-US"/>
              <a:t>同步器包含了两个节点类型的引用，一个指向头节点，而另一个指向尾节点。试想一下，当一个线程成功地获取了同步状态（或者锁），其他线程将无法获取到同步状态，转而被构造成为节点并加入到同步队列中，而这个加入队列的过程必须要保证线程安全，因此同步器提供了一个基于CAS的设置尾节点的方法：compareAndSetTail(Node expect,Node update)，它需要传递当前线程“认为”的尾节点和当前节点，只有设置成功后，当前节点才正式与之前的尾节点建立关联。</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Lock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队列同步器-AQS </a:t>
            </a:r>
            <a:r>
              <a:rPr lang="zh-CN" altLang="en-US" sz="2400" b="1" dirty="0">
                <a:solidFill>
                  <a:srgbClr val="002060"/>
                </a:solidFill>
                <a:latin typeface="微软雅黑" panose="020B0503020204020204" pitchFamily="34" charset="-122"/>
                <a:ea typeface="微软雅黑" panose="020B0503020204020204" pitchFamily="34" charset="-122"/>
              </a:rPr>
              <a:t>底层原理</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4126865" y="1605280"/>
            <a:ext cx="4968240" cy="2103120"/>
          </a:xfrm>
          <a:prstGeom prst="rect">
            <a:avLst/>
          </a:prstGeom>
        </p:spPr>
      </p:pic>
      <p:pic>
        <p:nvPicPr>
          <p:cNvPr id="8" name="图片 7"/>
          <p:cNvPicPr>
            <a:picLocks noChangeAspect="1"/>
          </p:cNvPicPr>
          <p:nvPr/>
        </p:nvPicPr>
        <p:blipFill>
          <a:blip r:embed="rId3"/>
          <a:stretch>
            <a:fillRect/>
          </a:stretch>
        </p:blipFill>
        <p:spPr>
          <a:xfrm>
            <a:off x="3159760" y="5088255"/>
            <a:ext cx="6103620" cy="1706880"/>
          </a:xfrm>
          <a:prstGeom prst="rect">
            <a:avLst/>
          </a:prstGeom>
        </p:spPr>
      </p:pic>
      <p:sp>
        <p:nvSpPr>
          <p:cNvPr id="9" name="文本框 8"/>
          <p:cNvSpPr txBox="1"/>
          <p:nvPr/>
        </p:nvSpPr>
        <p:spPr>
          <a:xfrm>
            <a:off x="1471295" y="2052320"/>
            <a:ext cx="2722880" cy="706755"/>
          </a:xfrm>
          <a:prstGeom prst="rect">
            <a:avLst/>
          </a:prstGeom>
          <a:noFill/>
        </p:spPr>
        <p:txBody>
          <a:bodyPr wrap="none" rtlCol="0" anchor="t">
            <a:spAutoFit/>
          </a:bodyPr>
          <a:p>
            <a:r>
              <a:rPr lang="zh-CN" altLang="en-US" sz="4000">
                <a:highlight>
                  <a:srgbClr val="FFFF00"/>
                </a:highlight>
                <a:sym typeface="+mn-ea"/>
              </a:rPr>
              <a:t>设置尾节点</a:t>
            </a:r>
            <a:endParaRPr lang="zh-CN" altLang="en-US" sz="4000">
              <a:highlight>
                <a:srgbClr val="FFFF00"/>
              </a:highlight>
              <a:sym typeface="+mn-ea"/>
            </a:endParaRPr>
          </a:p>
        </p:txBody>
      </p:sp>
      <p:sp>
        <p:nvSpPr>
          <p:cNvPr id="12" name="文本框 11"/>
          <p:cNvSpPr txBox="1"/>
          <p:nvPr/>
        </p:nvSpPr>
        <p:spPr>
          <a:xfrm>
            <a:off x="841375" y="4086225"/>
            <a:ext cx="10848340" cy="922020"/>
          </a:xfrm>
          <a:prstGeom prst="rect">
            <a:avLst/>
          </a:prstGeom>
          <a:noFill/>
        </p:spPr>
        <p:txBody>
          <a:bodyPr wrap="square" rtlCol="0" anchor="t">
            <a:spAutoFit/>
          </a:bodyPr>
          <a:p>
            <a:r>
              <a:rPr lang="zh-CN" altLang="en-US"/>
              <a:t>设置首节点是通过获取同步状态成功的线程来完成的，由于只有一个线程能够成功获取到同步状态，因此设置头节点的方法并不需要使用CAS来保证，它只需要将首节点设置成为原首节点的后继节点并断开原首节点的next引用即可。</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Lock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源码解读</a:t>
            </a:r>
            <a:r>
              <a:rPr lang="en-US" altLang="zh-CN" sz="2400" b="1" dirty="0">
                <a:solidFill>
                  <a:srgbClr val="002060"/>
                </a:solidFill>
                <a:latin typeface="微软雅黑" panose="020B0503020204020204" pitchFamily="34" charset="-122"/>
                <a:ea typeface="微软雅黑" panose="020B0503020204020204" pitchFamily="34" charset="-122"/>
              </a:rPr>
              <a:t> - ReentrantLock - Lock</a:t>
            </a:r>
            <a:r>
              <a:rPr lang="zh-CN" altLang="en-US" sz="2400" b="1" dirty="0">
                <a:solidFill>
                  <a:srgbClr val="002060"/>
                </a:solidFill>
                <a:latin typeface="微软雅黑" panose="020B0503020204020204" pitchFamily="34" charset="-122"/>
                <a:ea typeface="微软雅黑" panose="020B0503020204020204" pitchFamily="34" charset="-122"/>
              </a:rPr>
              <a:t>（）</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304290" y="1677035"/>
            <a:ext cx="9582785" cy="2306955"/>
          </a:xfrm>
          <a:prstGeom prst="rect">
            <a:avLst/>
          </a:prstGeom>
          <a:noFill/>
        </p:spPr>
        <p:txBody>
          <a:bodyPr wrap="square" rtlCol="0">
            <a:spAutoFit/>
          </a:bodyPr>
          <a:p>
            <a:r>
              <a:rPr lang="zh-CN" altLang="en-US" sz="4800"/>
              <a:t>读</a:t>
            </a:r>
            <a:r>
              <a:rPr lang="en-US" altLang="zh-CN" sz="4800"/>
              <a:t> ReentrantLock</a:t>
            </a:r>
            <a:r>
              <a:rPr lang="zh-CN" altLang="en-US" sz="4800"/>
              <a:t>，就是在读</a:t>
            </a:r>
            <a:r>
              <a:rPr lang="en-US" altLang="zh-CN" sz="4800"/>
              <a:t> AQS</a:t>
            </a:r>
            <a:r>
              <a:rPr lang="zh-CN" altLang="en-US" sz="4800"/>
              <a:t>；</a:t>
            </a:r>
            <a:endParaRPr lang="en-US" altLang="zh-CN" sz="4800"/>
          </a:p>
          <a:p>
            <a:r>
              <a:rPr lang="zh-CN" altLang="en-US" sz="4800"/>
              <a:t>两者相辅相成，缺一不可；</a:t>
            </a:r>
            <a:endParaRPr lang="zh-CN" altLang="en-US" sz="4800"/>
          </a:p>
          <a:p>
            <a:r>
              <a:rPr lang="zh-CN" altLang="en-US" sz="4800"/>
              <a:t>只有结合读，才能达到最好效果。</a:t>
            </a:r>
            <a:endParaRPr lang="zh-CN" altLang="en-US" sz="48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Lock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AQS - Node </a:t>
            </a:r>
            <a:r>
              <a:rPr lang="zh-CN" altLang="en-US" sz="2400" b="1" dirty="0">
                <a:solidFill>
                  <a:srgbClr val="002060"/>
                </a:solidFill>
                <a:latin typeface="微软雅黑" panose="020B0503020204020204" pitchFamily="34" charset="-122"/>
                <a:ea typeface="微软雅黑" panose="020B0503020204020204" pitchFamily="34" charset="-122"/>
              </a:rPr>
              <a:t>状态及获取锁流程图</a:t>
            </a:r>
            <a:r>
              <a:rPr lang="en-US" altLang="zh-CN" sz="2400" b="1" dirty="0">
                <a:solidFill>
                  <a:srgbClr val="002060"/>
                </a:solidFill>
                <a:latin typeface="微软雅黑" panose="020B0503020204020204" pitchFamily="34" charset="-122"/>
                <a:ea typeface="微软雅黑" panose="020B0503020204020204" pitchFamily="34" charset="-122"/>
              </a:rPr>
              <a:t> </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a:stretch>
            <a:fillRect/>
          </a:stretch>
        </p:blipFill>
        <p:spPr>
          <a:xfrm>
            <a:off x="1259205" y="1884680"/>
            <a:ext cx="9212580" cy="4876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Lock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AQS - Node </a:t>
            </a:r>
            <a:r>
              <a:rPr lang="zh-CN" altLang="en-US" sz="2400" b="1" dirty="0">
                <a:solidFill>
                  <a:srgbClr val="002060"/>
                </a:solidFill>
                <a:latin typeface="微软雅黑" panose="020B0503020204020204" pitchFamily="34" charset="-122"/>
                <a:ea typeface="微软雅黑" panose="020B0503020204020204" pitchFamily="34" charset="-122"/>
              </a:rPr>
              <a:t>状态及获取锁流程图</a:t>
            </a:r>
            <a:r>
              <a:rPr lang="en-US" altLang="zh-CN" sz="2400" b="1" dirty="0">
                <a:solidFill>
                  <a:srgbClr val="002060"/>
                </a:solidFill>
                <a:latin typeface="微软雅黑" panose="020B0503020204020204" pitchFamily="34" charset="-122"/>
                <a:ea typeface="微软雅黑" panose="020B0503020204020204" pitchFamily="34" charset="-122"/>
              </a:rPr>
              <a:t> </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5708015" y="1155065"/>
            <a:ext cx="5440680" cy="56997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Lock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源码解读</a:t>
            </a:r>
            <a:r>
              <a:rPr lang="en-US" altLang="zh-CN" sz="2400" b="1" dirty="0">
                <a:solidFill>
                  <a:srgbClr val="002060"/>
                </a:solidFill>
                <a:latin typeface="微软雅黑" panose="020B0503020204020204" pitchFamily="34" charset="-122"/>
                <a:ea typeface="微软雅黑" panose="020B0503020204020204" pitchFamily="34" charset="-122"/>
              </a:rPr>
              <a:t> - ReentrantLock - tryLock</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304290" y="1677035"/>
            <a:ext cx="9582785" cy="2306955"/>
          </a:xfrm>
          <a:prstGeom prst="rect">
            <a:avLst/>
          </a:prstGeom>
          <a:noFill/>
        </p:spPr>
        <p:txBody>
          <a:bodyPr wrap="square" rtlCol="0">
            <a:spAutoFit/>
          </a:bodyPr>
          <a:p>
            <a:r>
              <a:rPr lang="zh-CN" altLang="en-US" sz="4800"/>
              <a:t>读</a:t>
            </a:r>
            <a:r>
              <a:rPr lang="en-US" altLang="zh-CN" sz="4800"/>
              <a:t> ReentrantLock</a:t>
            </a:r>
            <a:r>
              <a:rPr lang="zh-CN" altLang="en-US" sz="4800"/>
              <a:t>，就是在读</a:t>
            </a:r>
            <a:r>
              <a:rPr lang="en-US" altLang="zh-CN" sz="4800"/>
              <a:t> AQS</a:t>
            </a:r>
            <a:r>
              <a:rPr lang="zh-CN" altLang="en-US" sz="4800"/>
              <a:t>；</a:t>
            </a:r>
            <a:endParaRPr lang="en-US" altLang="zh-CN" sz="4800"/>
          </a:p>
          <a:p>
            <a:r>
              <a:rPr lang="zh-CN" altLang="en-US" sz="4800"/>
              <a:t>两者相辅相成，缺一不可；</a:t>
            </a:r>
            <a:endParaRPr lang="zh-CN" altLang="en-US" sz="4800"/>
          </a:p>
          <a:p>
            <a:r>
              <a:rPr lang="zh-CN" altLang="en-US" sz="4800"/>
              <a:t>只有结合读，才能达到最好效果。</a:t>
            </a:r>
            <a:endParaRPr lang="zh-CN" altLang="en-US" sz="48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Lock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源码解读</a:t>
            </a:r>
            <a:r>
              <a:rPr lang="en-US" altLang="zh-CN" sz="2400" b="1" dirty="0">
                <a:solidFill>
                  <a:srgbClr val="002060"/>
                </a:solidFill>
                <a:latin typeface="微软雅黑" panose="020B0503020204020204" pitchFamily="34" charset="-122"/>
                <a:ea typeface="微软雅黑" panose="020B0503020204020204" pitchFamily="34" charset="-122"/>
              </a:rPr>
              <a:t> - ReentrantLock - lockInterruptibly</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304290" y="1677035"/>
            <a:ext cx="9582785" cy="2306955"/>
          </a:xfrm>
          <a:prstGeom prst="rect">
            <a:avLst/>
          </a:prstGeom>
          <a:noFill/>
        </p:spPr>
        <p:txBody>
          <a:bodyPr wrap="square" rtlCol="0">
            <a:spAutoFit/>
          </a:bodyPr>
          <a:p>
            <a:r>
              <a:rPr lang="zh-CN" altLang="en-US" sz="4800"/>
              <a:t>读</a:t>
            </a:r>
            <a:r>
              <a:rPr lang="en-US" altLang="zh-CN" sz="4800"/>
              <a:t> ReentrantLock</a:t>
            </a:r>
            <a:r>
              <a:rPr lang="zh-CN" altLang="en-US" sz="4800"/>
              <a:t>，就是在读</a:t>
            </a:r>
            <a:r>
              <a:rPr lang="en-US" altLang="zh-CN" sz="4800"/>
              <a:t> AQS</a:t>
            </a:r>
            <a:r>
              <a:rPr lang="zh-CN" altLang="en-US" sz="4800"/>
              <a:t>；</a:t>
            </a:r>
            <a:endParaRPr lang="en-US" altLang="zh-CN" sz="4800"/>
          </a:p>
          <a:p>
            <a:r>
              <a:rPr lang="zh-CN" altLang="en-US" sz="4800"/>
              <a:t>两者相辅相成，缺一不可；</a:t>
            </a:r>
            <a:endParaRPr lang="zh-CN" altLang="en-US" sz="4800"/>
          </a:p>
          <a:p>
            <a:r>
              <a:rPr lang="zh-CN" altLang="en-US" sz="4800"/>
              <a:t>只有结合读，才能达到最好效果。</a:t>
            </a:r>
            <a:endParaRPr lang="zh-CN" altLang="en-US" sz="48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Lock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源码解读</a:t>
            </a:r>
            <a:r>
              <a:rPr lang="en-US" altLang="zh-CN" sz="2400" b="1" dirty="0">
                <a:solidFill>
                  <a:srgbClr val="002060"/>
                </a:solidFill>
                <a:latin typeface="微软雅黑" panose="020B0503020204020204" pitchFamily="34" charset="-122"/>
                <a:ea typeface="微软雅黑" panose="020B0503020204020204" pitchFamily="34" charset="-122"/>
              </a:rPr>
              <a:t> - ReentrantLock - </a:t>
            </a:r>
            <a:r>
              <a:rPr lang="zh-CN" altLang="en-US" sz="2400" b="1" dirty="0">
                <a:solidFill>
                  <a:srgbClr val="002060"/>
                </a:solidFill>
                <a:latin typeface="微软雅黑" panose="020B0503020204020204" pitchFamily="34" charset="-122"/>
                <a:ea typeface="微软雅黑" panose="020B0503020204020204" pitchFamily="34" charset="-122"/>
              </a:rPr>
              <a:t>公平锁</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41375" y="1762760"/>
            <a:ext cx="11083290" cy="4246245"/>
          </a:xfrm>
          <a:prstGeom prst="rect">
            <a:avLst/>
          </a:prstGeom>
          <a:noFill/>
        </p:spPr>
        <p:txBody>
          <a:bodyPr wrap="square" rtlCol="0">
            <a:spAutoFit/>
          </a:bodyPr>
          <a:p>
            <a:r>
              <a:rPr lang="en-US" altLang="zh-CN"/>
              <a:t>1. synchronized </a:t>
            </a:r>
            <a:r>
              <a:rPr lang="zh-CN" altLang="en-US"/>
              <a:t>他是一个非公平锁。</a:t>
            </a:r>
            <a:endParaRPr lang="zh-CN" altLang="en-US"/>
          </a:p>
          <a:p>
            <a:endParaRPr lang="zh-CN" altLang="en-US"/>
          </a:p>
          <a:p>
            <a:r>
              <a:rPr lang="en-US" altLang="zh-CN"/>
              <a:t>2 Lock</a:t>
            </a:r>
            <a:r>
              <a:rPr lang="zh-CN" altLang="en-US"/>
              <a:t>分为非公平锁（默认）</a:t>
            </a:r>
            <a:r>
              <a:rPr lang="en-US" altLang="zh-CN"/>
              <a:t> </a:t>
            </a:r>
            <a:r>
              <a:rPr lang="zh-CN" altLang="en-US"/>
              <a:t>还有公平锁。非公平锁：</a:t>
            </a:r>
            <a:r>
              <a:rPr lang="en-US" altLang="zh-CN"/>
              <a:t> </a:t>
            </a:r>
            <a:r>
              <a:rPr lang="zh-CN" altLang="en-US"/>
              <a:t>当我们的线程在同步队列里排队完成之后，获取锁的</a:t>
            </a:r>
            <a:r>
              <a:rPr lang="zh-CN" altLang="en-US" b="1"/>
              <a:t>时候，这个时间点上如果有其他新的线程来竞争锁，那么我当前的排队的锁可能</a:t>
            </a:r>
            <a:r>
              <a:rPr lang="zh-CN" altLang="en-US" b="1">
                <a:solidFill>
                  <a:srgbClr val="FF0000"/>
                </a:solidFill>
              </a:rPr>
              <a:t>会被插队（当前线程可能竞争不过新来的线程，导致自己竞争锁失败。）</a:t>
            </a:r>
            <a:r>
              <a:rPr lang="en-US" altLang="zh-CN"/>
              <a:t>  </a:t>
            </a:r>
            <a:r>
              <a:rPr lang="zh-CN" altLang="en-US"/>
              <a:t>这是不公平的，我（当前线程）</a:t>
            </a:r>
            <a:r>
              <a:rPr lang="en-US" altLang="zh-CN"/>
              <a:t> </a:t>
            </a:r>
            <a:r>
              <a:rPr lang="zh-CN" altLang="en-US"/>
              <a:t>已经在同步队列里排了好长时间了，你这新来的线程直接抢走了。</a:t>
            </a:r>
            <a:r>
              <a:rPr lang="en-US" altLang="zh-CN"/>
              <a:t> </a:t>
            </a:r>
            <a:r>
              <a:rPr lang="zh-CN" altLang="en-US"/>
              <a:t>公平锁：</a:t>
            </a:r>
            <a:r>
              <a:rPr lang="zh-CN" altLang="en-US">
                <a:sym typeface="+mn-ea"/>
              </a:rPr>
              <a:t>获取锁的</a:t>
            </a:r>
            <a:r>
              <a:rPr lang="zh-CN" altLang="en-US" b="1">
                <a:sym typeface="+mn-ea"/>
              </a:rPr>
              <a:t>时候，这个时间点上如果有其他新的线程来竞争锁，那么新的线程会直接加入到同步队列里（源码），</a:t>
            </a:r>
            <a:r>
              <a:rPr lang="en-US" altLang="zh-CN" b="1">
                <a:sym typeface="+mn-ea"/>
              </a:rPr>
              <a:t>cas set tail</a:t>
            </a:r>
            <a:r>
              <a:rPr lang="zh-CN" altLang="en-US" b="1">
                <a:sym typeface="+mn-ea"/>
              </a:rPr>
              <a:t>。</a:t>
            </a:r>
            <a:endParaRPr lang="zh-CN" altLang="en-US" b="1">
              <a:sym typeface="+mn-ea"/>
            </a:endParaRPr>
          </a:p>
          <a:p>
            <a:endParaRPr lang="zh-CN" altLang="en-US"/>
          </a:p>
          <a:p>
            <a:r>
              <a:rPr lang="en-US" altLang="zh-CN"/>
              <a:t>3. </a:t>
            </a:r>
            <a:r>
              <a:rPr lang="zh-CN" altLang="en-US"/>
              <a:t>性能比较（公平和非公平）：肯定是非公平锁性能更高。（都要</a:t>
            </a:r>
            <a:r>
              <a:rPr lang="en-US" altLang="zh-CN"/>
              <a:t>+</a:t>
            </a:r>
            <a:r>
              <a:rPr lang="zh-CN" altLang="en-US"/>
              <a:t>同步队列里，都要进行我们源码中的一系列的操作；公平锁会有更多的上下文切换，</a:t>
            </a:r>
            <a:r>
              <a:rPr lang="en-US" altLang="zh-CN"/>
              <a:t> </a:t>
            </a:r>
            <a:r>
              <a:rPr lang="zh-CN" altLang="en-US"/>
              <a:t>挂起，</a:t>
            </a:r>
            <a:r>
              <a:rPr lang="en-US" altLang="zh-CN"/>
              <a:t>park</a:t>
            </a:r>
            <a:r>
              <a:rPr lang="zh-CN" altLang="en-US"/>
              <a:t>（））</a:t>
            </a:r>
            <a:endParaRPr lang="zh-CN" altLang="en-US"/>
          </a:p>
          <a:p>
            <a:endParaRPr lang="en-US" altLang="zh-CN"/>
          </a:p>
          <a:p>
            <a:r>
              <a:rPr lang="en-US" altLang="zh-CN"/>
              <a:t>4. </a:t>
            </a:r>
            <a:r>
              <a:rPr lang="zh-CN" altLang="en-US"/>
              <a:t>非公平锁容易造成线程饥饿。（</a:t>
            </a:r>
            <a:r>
              <a:rPr lang="zh-CN" altLang="en-US" b="1">
                <a:solidFill>
                  <a:srgbClr val="FF0000"/>
                </a:solidFill>
                <a:sym typeface="+mn-ea"/>
              </a:rPr>
              <a:t>会被插队，极限情况考虑，如果一直被插队，同步队列里的其他线程就等着呗，饥饿。</a:t>
            </a:r>
            <a:r>
              <a:rPr lang="zh-CN" altLang="en-US"/>
              <a:t>）</a:t>
            </a:r>
            <a:endParaRPr lang="zh-CN" altLang="en-US"/>
          </a:p>
          <a:p>
            <a:endParaRPr lang="zh-CN" altLang="en-US"/>
          </a:p>
          <a:p>
            <a:r>
              <a:rPr lang="en-US" altLang="zh-CN"/>
              <a:t>5. </a:t>
            </a:r>
            <a:r>
              <a:rPr lang="zh-CN" altLang="en-US"/>
              <a:t>很多情况我们在进行实战开发的时候，如果要限定我们的线程的访问先后顺序，就要使用公平锁了。</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Lock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ReentrantReadWriteLock </a:t>
            </a:r>
            <a:r>
              <a:rPr lang="zh-CN" altLang="en-US" sz="2400" b="1" dirty="0">
                <a:solidFill>
                  <a:srgbClr val="002060"/>
                </a:solidFill>
                <a:latin typeface="微软雅黑" panose="020B0503020204020204" pitchFamily="34" charset="-122"/>
                <a:ea typeface="微软雅黑" panose="020B0503020204020204" pitchFamily="34" charset="-122"/>
              </a:rPr>
              <a:t>原理</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41375" y="1762760"/>
            <a:ext cx="11083290" cy="2861310"/>
          </a:xfrm>
          <a:prstGeom prst="rect">
            <a:avLst/>
          </a:prstGeom>
          <a:noFill/>
        </p:spPr>
        <p:txBody>
          <a:bodyPr wrap="square" rtlCol="0">
            <a:spAutoFit/>
          </a:bodyPr>
          <a:p>
            <a:r>
              <a:rPr lang="zh-CN" altLang="en-US"/>
              <a:t>在没有读写锁支持的（Java 5之前）时候，如果需要完成上述工作就要使用Java的等待通知机制，就是当写操作开始时，所有晚于写操作的读操作均会进入等待状态，只有写操作完成并进行通知之后，所有等待的读操作才能继续执行（写操作之间依靠synchronized关键进行同步），这样做的目的是使读操作能读取到正确的数据，不会出现脏读。改用读写锁实现上述功能，只需要在读操作时获取读锁，写操作时获取写锁即可。当写锁被获取到时，后续（非当前写操作线程）的读写操作都会被阻塞，写锁释放之后，所有操作继续执行，编程方式相对于使用等待通知机制的实现方式而言，变得简单明了。</a:t>
            </a:r>
            <a:endParaRPr lang="zh-CN" altLang="en-US"/>
          </a:p>
          <a:p>
            <a:endParaRPr lang="zh-CN" altLang="en-US"/>
          </a:p>
          <a:p>
            <a:r>
              <a:rPr lang="zh-CN" altLang="en-US"/>
              <a:t>一般情况下，读写锁的性能都会比排它锁好，因为大多数场景读是多于写的。在读多于写的情况下，读写锁能够提供比排它锁更好的并发性和吞吐量。Java并发包提供读写锁的实现是ReentrantReadWriteLock，它提供的特性如表</a:t>
            </a:r>
            <a:endParaRPr lang="zh-CN" altLang="en-US"/>
          </a:p>
        </p:txBody>
      </p:sp>
      <p:pic>
        <p:nvPicPr>
          <p:cNvPr id="6" name="图片 5"/>
          <p:cNvPicPr>
            <a:picLocks noChangeAspect="1"/>
          </p:cNvPicPr>
          <p:nvPr/>
        </p:nvPicPr>
        <p:blipFill>
          <a:blip r:embed="rId2"/>
          <a:stretch>
            <a:fillRect/>
          </a:stretch>
        </p:blipFill>
        <p:spPr>
          <a:xfrm>
            <a:off x="1363345" y="4781550"/>
            <a:ext cx="9174480" cy="16078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Lock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ReentrantReadWriteLock </a:t>
            </a:r>
            <a:r>
              <a:rPr lang="zh-CN" altLang="en-US" sz="2400" b="1" dirty="0">
                <a:solidFill>
                  <a:srgbClr val="002060"/>
                </a:solidFill>
                <a:latin typeface="微软雅黑" panose="020B0503020204020204" pitchFamily="34" charset="-122"/>
                <a:ea typeface="微软雅黑" panose="020B0503020204020204" pitchFamily="34" charset="-122"/>
              </a:rPr>
              <a:t>原理</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41375" y="1762760"/>
            <a:ext cx="11083290" cy="2861310"/>
          </a:xfrm>
          <a:prstGeom prst="rect">
            <a:avLst/>
          </a:prstGeom>
          <a:noFill/>
        </p:spPr>
        <p:txBody>
          <a:bodyPr wrap="square" rtlCol="0">
            <a:spAutoFit/>
          </a:bodyPr>
          <a:p>
            <a:r>
              <a:rPr lang="zh-CN" altLang="en-US"/>
              <a:t>在没有读写锁支持的（Java 5之前）时候，如果需要完成上述工作就要使用Java的等待通知机制，就是当写操作开始时，所有晚于写操作的读操作均会进入等待状态，只有写操作完成并进行通知之后，所有等待的读操作才能继续执行（写操作之间依靠synchronized关键进行同步），这样做的目的是使读操作能读取到正确的数据，不会出现脏读。改用读写锁实现上述功能，只需要在读操作时获取读锁，写操作时获取写锁即可。当写锁被获取到时，后续（非当前写操作线程）的读写操作都会被阻塞，写锁释放之后，所有操作继续执行，编程方式相对于使用等待通知机制的实现方式而言，变得简单明了。</a:t>
            </a:r>
            <a:endParaRPr lang="zh-CN" altLang="en-US"/>
          </a:p>
          <a:p>
            <a:endParaRPr lang="zh-CN" altLang="en-US"/>
          </a:p>
          <a:p>
            <a:r>
              <a:rPr lang="zh-CN" altLang="en-US"/>
              <a:t>一般情况下，读写锁的性能都会比排它锁好，因为大多数场景读是多于写的。在读多于写的情况下，读写锁能够提供比排它锁更好的并发性和吞吐量。Java并发包提供读写锁的实现是ReentrantReadWriteLock，它提供的特性如表</a:t>
            </a:r>
            <a:endParaRPr lang="zh-CN" altLang="en-US"/>
          </a:p>
        </p:txBody>
      </p:sp>
      <p:pic>
        <p:nvPicPr>
          <p:cNvPr id="6" name="图片 5"/>
          <p:cNvPicPr>
            <a:picLocks noChangeAspect="1"/>
          </p:cNvPicPr>
          <p:nvPr/>
        </p:nvPicPr>
        <p:blipFill>
          <a:blip r:embed="rId2"/>
          <a:stretch>
            <a:fillRect/>
          </a:stretch>
        </p:blipFill>
        <p:spPr>
          <a:xfrm>
            <a:off x="1363345" y="4781550"/>
            <a:ext cx="9174480" cy="16078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并发编程初探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115060" y="1170305"/>
            <a:ext cx="439356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线程状态转化</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3640455" y="1605280"/>
            <a:ext cx="7578090" cy="5043170"/>
          </a:xfrm>
          <a:prstGeom prst="rect">
            <a:avLst/>
          </a:prstGeom>
        </p:spPr>
      </p:pic>
      <p:sp>
        <p:nvSpPr>
          <p:cNvPr id="7" name="文本框 6"/>
          <p:cNvSpPr txBox="1"/>
          <p:nvPr/>
        </p:nvSpPr>
        <p:spPr>
          <a:xfrm>
            <a:off x="822960" y="2567940"/>
            <a:ext cx="2985770" cy="368300"/>
          </a:xfrm>
          <a:prstGeom prst="rect">
            <a:avLst/>
          </a:prstGeom>
          <a:noFill/>
        </p:spPr>
        <p:txBody>
          <a:bodyPr wrap="none" rtlCol="0">
            <a:spAutoFit/>
          </a:bodyPr>
          <a:p>
            <a:pPr algn="l"/>
            <a:r>
              <a:rPr lang="zh-CN" altLang="en-US"/>
              <a:t>示例源码：</a:t>
            </a:r>
            <a:r>
              <a:rPr lang="en-US" altLang="zh-CN"/>
              <a:t> Thread.State.java</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Lock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ReentrantReadWriteLock </a:t>
            </a:r>
            <a:r>
              <a:rPr lang="zh-CN" altLang="en-US" sz="2400" b="1" dirty="0">
                <a:solidFill>
                  <a:srgbClr val="002060"/>
                </a:solidFill>
                <a:latin typeface="微软雅黑" panose="020B0503020204020204" pitchFamily="34" charset="-122"/>
                <a:ea typeface="微软雅黑" panose="020B0503020204020204" pitchFamily="34" charset="-122"/>
              </a:rPr>
              <a:t>原理</a:t>
            </a:r>
            <a:r>
              <a:rPr lang="en-US" altLang="zh-CN" sz="2400" b="1" dirty="0">
                <a:solidFill>
                  <a:srgbClr val="002060"/>
                </a:solidFill>
                <a:latin typeface="微软雅黑" panose="020B0503020204020204" pitchFamily="34" charset="-122"/>
                <a:ea typeface="微软雅黑" panose="020B0503020204020204" pitchFamily="34" charset="-122"/>
              </a:rPr>
              <a:t> - </a:t>
            </a:r>
            <a:r>
              <a:rPr lang="zh-CN" altLang="en-US" sz="2400" b="1" dirty="0">
                <a:solidFill>
                  <a:srgbClr val="002060"/>
                </a:solidFill>
                <a:latin typeface="微软雅黑" panose="020B0503020204020204" pitchFamily="34" charset="-122"/>
                <a:ea typeface="微软雅黑" panose="020B0503020204020204" pitchFamily="34" charset="-122"/>
              </a:rPr>
              <a:t>读写状态设计</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41375" y="1722120"/>
            <a:ext cx="11083290" cy="1476375"/>
          </a:xfrm>
          <a:prstGeom prst="rect">
            <a:avLst/>
          </a:prstGeom>
          <a:noFill/>
        </p:spPr>
        <p:txBody>
          <a:bodyPr wrap="square" rtlCol="0">
            <a:spAutoFit/>
          </a:bodyPr>
          <a:p>
            <a:r>
              <a:rPr lang="zh-CN" altLang="en-US"/>
              <a:t>读写锁同样依赖自定义同步器来实现同步功能，而读写状态就是其同步器的同步状态。回想ReentrantLock中自定义同步器的实现，同步状态表示锁被一个线程重复获取的次数，而读写锁的自定义同步器需要在同步状态（一个整型变量）上维护多个读线程和一个写线程的状态，使得该状态的设计成为读写锁实现的关键。</a:t>
            </a:r>
            <a:endParaRPr lang="zh-CN" altLang="en-US"/>
          </a:p>
          <a:p>
            <a:r>
              <a:rPr lang="zh-CN" altLang="en-US"/>
              <a:t>如果在一个整型变量上维护多种状态，就一定需要“按位切割使用”这个变量，读写锁将变量切分成了两个部分，高16位表示读，低16位表示写，划分方式如图：</a:t>
            </a:r>
            <a:endParaRPr lang="zh-CN" altLang="en-US"/>
          </a:p>
        </p:txBody>
      </p:sp>
      <p:pic>
        <p:nvPicPr>
          <p:cNvPr id="7" name="图片 6"/>
          <p:cNvPicPr>
            <a:picLocks noChangeAspect="1"/>
          </p:cNvPicPr>
          <p:nvPr/>
        </p:nvPicPr>
        <p:blipFill>
          <a:blip r:embed="rId2"/>
          <a:stretch>
            <a:fillRect/>
          </a:stretch>
        </p:blipFill>
        <p:spPr>
          <a:xfrm>
            <a:off x="5020945" y="3396615"/>
            <a:ext cx="6903720" cy="3048000"/>
          </a:xfrm>
          <a:prstGeom prst="rect">
            <a:avLst/>
          </a:prstGeom>
        </p:spPr>
      </p:pic>
      <p:sp>
        <p:nvSpPr>
          <p:cNvPr id="6" name="文本框 5"/>
          <p:cNvSpPr txBox="1"/>
          <p:nvPr/>
        </p:nvSpPr>
        <p:spPr>
          <a:xfrm>
            <a:off x="768350" y="3523615"/>
            <a:ext cx="4252595" cy="3046095"/>
          </a:xfrm>
          <a:prstGeom prst="rect">
            <a:avLst/>
          </a:prstGeom>
          <a:noFill/>
        </p:spPr>
        <p:txBody>
          <a:bodyPr wrap="square" rtlCol="0" anchor="t">
            <a:spAutoFit/>
          </a:bodyPr>
          <a:p>
            <a:r>
              <a:rPr lang="zh-CN" altLang="en-US" sz="1600"/>
              <a:t>当前同步状态表示一个线程已经获取了写锁，且重进入了两次，同时也连续获取了两次读锁。读写锁是如何迅速确定读和写各自的状态呢？答案是通过位运算。假设当前同步状态值为S，写状态等于S&amp;0x0000FFFF（将高16位全部抹去），读状态等于S&gt;&gt;&gt;16（无符号补0右移16位）。当写状态增加1时，等于S+1，当读状态增加1时，等于S+(1&lt;&lt;16)，也就是S+0x00010000。</a:t>
            </a:r>
            <a:endParaRPr lang="zh-CN" altLang="en-US" sz="1600"/>
          </a:p>
          <a:p>
            <a:r>
              <a:rPr lang="zh-CN" altLang="en-US" sz="1600"/>
              <a:t>根据状态的划分能得出一个推论：S不等于0时，当写状态（S&amp;0x0000FFFF）等于0时，则读状态（S&gt;&gt;&gt;16）大于0，即读锁已被获取</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Lock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ReentrantReadWriteLock </a:t>
            </a:r>
            <a:r>
              <a:rPr lang="zh-CN" altLang="en-US" sz="2400" b="1" dirty="0">
                <a:solidFill>
                  <a:srgbClr val="002060"/>
                </a:solidFill>
                <a:latin typeface="微软雅黑" panose="020B0503020204020204" pitchFamily="34" charset="-122"/>
                <a:ea typeface="微软雅黑" panose="020B0503020204020204" pitchFamily="34" charset="-122"/>
              </a:rPr>
              <a:t>写锁的获取与释放（源码阅读）</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77875" y="2063115"/>
            <a:ext cx="10526395" cy="3969385"/>
          </a:xfrm>
          <a:prstGeom prst="rect">
            <a:avLst/>
          </a:prstGeom>
          <a:noFill/>
        </p:spPr>
        <p:txBody>
          <a:bodyPr wrap="square" rtlCol="0" anchor="t">
            <a:spAutoFit/>
          </a:bodyPr>
          <a:p>
            <a:r>
              <a:rPr lang="zh-CN" altLang="en-US"/>
              <a:t>写锁是一个支持重进入的排它锁。如果当前线程已经获取了写锁，则增加写状态。如果当前线程在获取写锁时，读锁已经被获取（高</a:t>
            </a:r>
            <a:r>
              <a:rPr lang="en-US" altLang="zh-CN"/>
              <a:t>16</a:t>
            </a:r>
            <a:r>
              <a:rPr lang="zh-CN" altLang="en-US"/>
              <a:t>位读状态不为0）或者该线程不是已经获取写锁的线程，则当前线程进入等待状态，获取写锁的代码源码所示。</a:t>
            </a:r>
            <a:endParaRPr lang="zh-CN" altLang="en-US"/>
          </a:p>
          <a:p>
            <a:endParaRPr lang="zh-CN" altLang="en-US"/>
          </a:p>
          <a:p>
            <a:r>
              <a:rPr lang="zh-CN" altLang="en-US"/>
              <a:t>源码：ReentrantReadWriteLock的tryAcquire方法</a:t>
            </a:r>
            <a:endParaRPr lang="zh-CN" altLang="en-US"/>
          </a:p>
          <a:p>
            <a:endParaRPr lang="zh-CN" altLang="en-US"/>
          </a:p>
          <a:p>
            <a:r>
              <a:rPr lang="zh-CN" altLang="en-US"/>
              <a:t>该方法除了重入条件（当前线程为获取了写锁的线程）之外，增加了一个读锁是否存在的判断（如果我想写，必须确保没有读线程，也没有写线程）。如果存在读锁，则写锁不能被获取，原因在于：读写锁要确保写锁的操作对读锁可见，如果允许读锁在已被获取的情况下对写锁的获取，那么正在运行的其他读线程就无法感知到当前写线程的操作。因此，只有等待其他读线程都释放了读锁，写锁才能被当前线程获取，而写锁一旦被获取，则其他读写线程的后续访问均被阻塞。</a:t>
            </a:r>
            <a:endParaRPr lang="zh-CN" altLang="en-US"/>
          </a:p>
          <a:p>
            <a:endParaRPr lang="zh-CN" altLang="en-US"/>
          </a:p>
          <a:p>
            <a:r>
              <a:rPr lang="zh-CN" altLang="en-US"/>
              <a:t>写锁的释放与ReentrantLock的释放过程基本类似，每次释放均减少写状态，当写状态为0时表示写锁已被释放，从而等待的读写线程能够继续访问读写锁，同时前次写线程的修改对后续读写线程可见。</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Lock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ReentrantReadWriteLock </a:t>
            </a:r>
            <a:r>
              <a:rPr lang="zh-CN" altLang="en-US" sz="2400" b="1" dirty="0">
                <a:solidFill>
                  <a:srgbClr val="002060"/>
                </a:solidFill>
                <a:latin typeface="微软雅黑" panose="020B0503020204020204" pitchFamily="34" charset="-122"/>
                <a:ea typeface="微软雅黑" panose="020B0503020204020204" pitchFamily="34" charset="-122"/>
              </a:rPr>
              <a:t>读锁的获取与释放（源码阅读）</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77875" y="1742440"/>
            <a:ext cx="11301730" cy="4523105"/>
          </a:xfrm>
          <a:prstGeom prst="rect">
            <a:avLst/>
          </a:prstGeom>
          <a:noFill/>
        </p:spPr>
        <p:txBody>
          <a:bodyPr wrap="square" rtlCol="0" anchor="t">
            <a:spAutoFit/>
          </a:bodyPr>
          <a:p>
            <a:r>
              <a:rPr lang="zh-CN" altLang="en-US"/>
              <a:t>读锁是一个支持重进入的共享锁，它能够被多个线程同时获取，在没有其他写线程访问（或者写状态为0）时，读锁总会被成功地获取，而所做的也只是（线程安全的）增加读状态。如果当前线程已经获取了读锁，则增加读状态。如果当前线程在获取读锁时，写锁已被其他线程获取，则进入等待状态。获取读锁的实现从Java 5到Java 6变得复杂许多，主要原因是新增了一些功能，例如getReadHoldCount()方法，作用是返回当前线程获取读锁的次数。读状态是所有线程获取读锁次数的总和，而每个线程各自获取读锁的次数只能选择保存在ThreadLocal中（</a:t>
            </a:r>
            <a:r>
              <a:rPr lang="en-US" altLang="zh-CN" b="1"/>
              <a:t>A </a:t>
            </a:r>
            <a:r>
              <a:rPr lang="zh-CN" altLang="en-US" b="1"/>
              <a:t>和</a:t>
            </a:r>
            <a:r>
              <a:rPr lang="en-US" altLang="zh-CN" b="1"/>
              <a:t> B </a:t>
            </a:r>
            <a:r>
              <a:rPr lang="zh-CN" altLang="en-US" b="1"/>
              <a:t>线程获取读锁，</a:t>
            </a:r>
            <a:r>
              <a:rPr lang="en-US" altLang="zh-CN" b="1"/>
              <a:t>A</a:t>
            </a:r>
            <a:r>
              <a:rPr lang="zh-CN" altLang="en-US" b="1"/>
              <a:t>线程重入了</a:t>
            </a:r>
            <a:r>
              <a:rPr lang="en-US" altLang="zh-CN" b="1"/>
              <a:t>3</a:t>
            </a:r>
            <a:r>
              <a:rPr lang="zh-CN" altLang="en-US" b="1"/>
              <a:t>次</a:t>
            </a:r>
            <a:r>
              <a:rPr lang="en-US" altLang="zh-CN" b="1"/>
              <a:t>, B</a:t>
            </a:r>
            <a:r>
              <a:rPr lang="zh-CN" altLang="en-US" b="1"/>
              <a:t>线程只有</a:t>
            </a:r>
            <a:r>
              <a:rPr lang="en-US" altLang="zh-CN" b="1"/>
              <a:t>1</a:t>
            </a:r>
            <a:r>
              <a:rPr lang="zh-CN" altLang="en-US" b="1"/>
              <a:t>次，那么对于我们读锁的读状态</a:t>
            </a:r>
            <a:r>
              <a:rPr lang="en-US" altLang="zh-CN" b="1"/>
              <a:t> = 3+1 = 4</a:t>
            </a:r>
            <a:r>
              <a:rPr lang="zh-CN" altLang="en-US" b="1"/>
              <a:t>；</a:t>
            </a:r>
            <a:r>
              <a:rPr lang="en-US" altLang="zh-CN" b="1"/>
              <a:t>A</a:t>
            </a:r>
            <a:r>
              <a:rPr lang="zh-CN" altLang="en-US" b="1"/>
              <a:t>线程的</a:t>
            </a:r>
            <a:r>
              <a:rPr lang="en-US" altLang="zh-CN" b="1"/>
              <a:t> </a:t>
            </a:r>
            <a:r>
              <a:rPr lang="en-US" altLang="zh-CN" b="1">
                <a:solidFill>
                  <a:srgbClr val="FF0000"/>
                </a:solidFill>
              </a:rPr>
              <a:t>ThreadLocal</a:t>
            </a:r>
            <a:r>
              <a:rPr lang="zh-CN" altLang="en-US" b="1"/>
              <a:t>保存了</a:t>
            </a:r>
            <a:r>
              <a:rPr lang="en-US" altLang="zh-CN" b="1"/>
              <a:t> 3</a:t>
            </a:r>
            <a:r>
              <a:rPr lang="zh-CN" altLang="en-US" b="1"/>
              <a:t>，</a:t>
            </a:r>
            <a:r>
              <a:rPr lang="en-US" altLang="zh-CN" b="1"/>
              <a:t>B</a:t>
            </a:r>
            <a:r>
              <a:rPr lang="zh-CN" altLang="en-US" b="1"/>
              <a:t>线程的</a:t>
            </a:r>
            <a:r>
              <a:rPr lang="en-US" altLang="zh-CN" b="1"/>
              <a:t>ThreadLocal</a:t>
            </a:r>
            <a:r>
              <a:rPr lang="zh-CN" altLang="en-US" b="1"/>
              <a:t>保存了</a:t>
            </a:r>
            <a:r>
              <a:rPr lang="en-US" altLang="zh-CN" b="1"/>
              <a:t>1</a:t>
            </a:r>
            <a:r>
              <a:rPr lang="zh-CN" altLang="en-US" b="1"/>
              <a:t>）</a:t>
            </a:r>
            <a:r>
              <a:rPr lang="zh-CN" altLang="en-US"/>
              <a:t>，</a:t>
            </a:r>
            <a:r>
              <a:rPr lang="zh-CN" altLang="en-US" b="1">
                <a:solidFill>
                  <a:srgbClr val="FF0000"/>
                </a:solidFill>
              </a:rPr>
              <a:t>由线程自身维护</a:t>
            </a:r>
            <a:r>
              <a:rPr lang="zh-CN" altLang="en-US"/>
              <a:t>，这使获取读锁的实现变得复杂。</a:t>
            </a:r>
            <a:endParaRPr lang="zh-CN" altLang="en-US"/>
          </a:p>
          <a:p>
            <a:endParaRPr lang="zh-CN" altLang="en-US"/>
          </a:p>
          <a:p>
            <a:r>
              <a:rPr lang="zh-CN" altLang="en-US"/>
              <a:t>源码：ReentrantReadWriteLock的tryAcquireShared方法</a:t>
            </a:r>
            <a:endParaRPr lang="zh-CN" altLang="en-US"/>
          </a:p>
          <a:p>
            <a:endParaRPr lang="zh-CN" altLang="en-US"/>
          </a:p>
          <a:p>
            <a:r>
              <a:rPr lang="zh-CN" altLang="en-US"/>
              <a:t>在tryAcquireShared(int unused)方法中，如果其他线程已经获取了写锁，则当前线程获取读锁失败，进入等待状态。如果当前线程获取了写锁或者写锁未被获取，则当前线程（线程安全，依靠CAS保证）增加读状态，成功获取读锁（</a:t>
            </a:r>
            <a:r>
              <a:rPr lang="zh-CN" altLang="en-US" b="1"/>
              <a:t>锁降级</a:t>
            </a:r>
            <a:r>
              <a:rPr lang="zh-CN" altLang="en-US"/>
              <a:t>）。</a:t>
            </a:r>
            <a:endParaRPr lang="zh-CN" altLang="en-US"/>
          </a:p>
          <a:p>
            <a:endParaRPr lang="zh-CN" altLang="en-US"/>
          </a:p>
          <a:p>
            <a:r>
              <a:rPr lang="zh-CN" altLang="en-US"/>
              <a:t>读锁的每次释放（线程安全的，可能有多个读线程同时释放读锁）均减少读状态，减少的值是（1&lt;&lt;16）</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Lock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ReentrantReadWriteLock </a:t>
            </a:r>
            <a:r>
              <a:rPr lang="zh-CN" altLang="en-US" sz="2400" b="1" dirty="0">
                <a:solidFill>
                  <a:srgbClr val="002060"/>
                </a:solidFill>
                <a:latin typeface="微软雅黑" panose="020B0503020204020204" pitchFamily="34" charset="-122"/>
                <a:ea typeface="微软雅黑" panose="020B0503020204020204" pitchFamily="34" charset="-122"/>
              </a:rPr>
              <a:t>锁降级</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41375" y="1770380"/>
            <a:ext cx="11238230" cy="2306955"/>
          </a:xfrm>
          <a:prstGeom prst="rect">
            <a:avLst/>
          </a:prstGeom>
          <a:noFill/>
        </p:spPr>
        <p:txBody>
          <a:bodyPr wrap="square" rtlCol="0" anchor="t">
            <a:spAutoFit/>
          </a:bodyPr>
          <a:p>
            <a:r>
              <a:rPr lang="zh-CN" altLang="en-US" b="1"/>
              <a:t>锁降级指的是写锁降级成为读锁</a:t>
            </a:r>
            <a:r>
              <a:rPr lang="zh-CN" altLang="en-US"/>
              <a:t>。</a:t>
            </a:r>
            <a:r>
              <a:rPr lang="zh-CN" altLang="en-US">
                <a:highlight>
                  <a:srgbClr val="FFFF00"/>
                </a:highlight>
              </a:rPr>
              <a:t>如果当前线程拥有写锁，然后将其释放，最后再获取读锁，这种分段完成的过程不能称之为锁降级。</a:t>
            </a:r>
            <a:r>
              <a:rPr lang="zh-CN" altLang="en-US"/>
              <a:t>锁降级是指</a:t>
            </a:r>
            <a:r>
              <a:rPr lang="zh-CN" altLang="en-US" b="1"/>
              <a:t>把持住（当前拥有的）写锁</a:t>
            </a:r>
            <a:r>
              <a:rPr lang="zh-CN" altLang="en-US"/>
              <a:t>，</a:t>
            </a:r>
            <a:r>
              <a:rPr lang="zh-CN" altLang="en-US" b="1"/>
              <a:t>再获取到读锁</a:t>
            </a:r>
            <a:r>
              <a:rPr lang="zh-CN" altLang="en-US"/>
              <a:t>，</a:t>
            </a:r>
            <a:r>
              <a:rPr lang="zh-CN" altLang="en-US" b="1"/>
              <a:t>随后释放（先前拥有的）写锁的过程</a:t>
            </a:r>
            <a:r>
              <a:rPr lang="zh-CN" altLang="en-US"/>
              <a:t>。</a:t>
            </a:r>
            <a:endParaRPr lang="zh-CN" altLang="en-US"/>
          </a:p>
          <a:p>
            <a:endParaRPr lang="zh-CN" altLang="en-US"/>
          </a:p>
          <a:p>
            <a:r>
              <a:rPr lang="zh-CN" altLang="en-US"/>
              <a:t>锁降级中读锁的获取是否必要呢？答案是必要的。主要是为了保证数据的可见性，如果当前线程不获取读锁而是直接释放写锁，假设此刻另一个线程（记作线程T）获取了写锁并修改了数据，那么当前线程无法感知线程T的数据更新。如果当前线程获取读锁，即遵循锁降级的步骤，则线程T将会被阻塞，直到当前线程使用数据并释放读锁之后，线程T才能获取写锁进行数据更新。</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Lock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LockSupport </a:t>
            </a:r>
            <a:r>
              <a:rPr lang="zh-CN" altLang="en-US" sz="2400" b="1" dirty="0">
                <a:solidFill>
                  <a:srgbClr val="002060"/>
                </a:solidFill>
                <a:latin typeface="微软雅黑" panose="020B0503020204020204" pitchFamily="34" charset="-122"/>
                <a:ea typeface="微软雅黑" panose="020B0503020204020204" pitchFamily="34" charset="-122"/>
              </a:rPr>
              <a:t>工具类</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41375" y="1647190"/>
            <a:ext cx="11238230" cy="1476375"/>
          </a:xfrm>
          <a:prstGeom prst="rect">
            <a:avLst/>
          </a:prstGeom>
          <a:noFill/>
        </p:spPr>
        <p:txBody>
          <a:bodyPr wrap="square" rtlCol="0" anchor="t">
            <a:spAutoFit/>
          </a:bodyPr>
          <a:p>
            <a:r>
              <a:rPr lang="zh-CN" altLang="en-US"/>
              <a:t>当需要阻塞或唤醒一个线程的时候，都会使用LockSupport工具类来完成相应工作。LockSupport定义了一组的公共静态方法，这些方法提供了最基本的线程阻塞和唤醒功能，而LockSupport也成为构建同步组件的基础工具。</a:t>
            </a:r>
            <a:endParaRPr lang="zh-CN" altLang="en-US"/>
          </a:p>
          <a:p>
            <a:r>
              <a:rPr lang="zh-CN" altLang="en-US"/>
              <a:t>LockSupport定义了一组以park开头的方法用来阻塞当前线程，以及unpark(Thread thread)方法来唤醒一个被阻塞的线程。Park有停车的意思，假设线程为车辆，那么park方法代表着停车，而unpark方法则是指车辆启动离开，这些方法以及描述如表：</a:t>
            </a:r>
            <a:endParaRPr lang="zh-CN" altLang="en-US"/>
          </a:p>
        </p:txBody>
      </p:sp>
      <p:pic>
        <p:nvPicPr>
          <p:cNvPr id="7" name="图片 6"/>
          <p:cNvPicPr>
            <a:picLocks noChangeAspect="1"/>
          </p:cNvPicPr>
          <p:nvPr/>
        </p:nvPicPr>
        <p:blipFill>
          <a:blip r:embed="rId2"/>
          <a:stretch>
            <a:fillRect/>
          </a:stretch>
        </p:blipFill>
        <p:spPr>
          <a:xfrm>
            <a:off x="1489710" y="3602355"/>
            <a:ext cx="9212580" cy="21412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Lock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LockSupport </a:t>
            </a:r>
            <a:r>
              <a:rPr lang="zh-CN" altLang="en-US" sz="2400" b="1" dirty="0">
                <a:solidFill>
                  <a:srgbClr val="002060"/>
                </a:solidFill>
                <a:latin typeface="微软雅黑" panose="020B0503020204020204" pitchFamily="34" charset="-122"/>
                <a:ea typeface="微软雅黑" panose="020B0503020204020204" pitchFamily="34" charset="-122"/>
              </a:rPr>
              <a:t>工具类</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41375" y="1647190"/>
            <a:ext cx="11238230" cy="1814830"/>
          </a:xfrm>
          <a:prstGeom prst="rect">
            <a:avLst/>
          </a:prstGeom>
          <a:noFill/>
        </p:spPr>
        <p:txBody>
          <a:bodyPr wrap="square" rtlCol="0" anchor="t">
            <a:spAutoFit/>
          </a:bodyPr>
          <a:p>
            <a:r>
              <a:rPr lang="zh-CN" altLang="en-US" sz="1600"/>
              <a:t>在Java 6中，LockSupport增加了park(Object blocker)、parkNanos(Object blocker,long nanos)和parkUntil(Object blocker,long deadline)3个方法，用于实现阻塞当前线程的功能，其中参数</a:t>
            </a:r>
            <a:r>
              <a:rPr lang="zh-CN" altLang="en-US" sz="1600" b="1">
                <a:solidFill>
                  <a:srgbClr val="FF0000"/>
                </a:solidFill>
              </a:rPr>
              <a:t>blocker是用来标识当前线程在等待的对象</a:t>
            </a:r>
            <a:r>
              <a:rPr lang="zh-CN" altLang="en-US" sz="1600"/>
              <a:t>（以下称为阻塞对象），该对象主要用于问题排查和系统监控。</a:t>
            </a:r>
            <a:endParaRPr lang="zh-CN" altLang="en-US" sz="1600"/>
          </a:p>
          <a:p>
            <a:r>
              <a:rPr lang="zh-CN" altLang="en-US" sz="1600"/>
              <a:t>下面的示例中，将对比parkNanos(long nanos)方法和parkNanos(Object blocker,long nanos)方法来展示阻塞对象blocker的用处，代码片段和线程dump（部分）如下图所示。</a:t>
            </a:r>
            <a:endParaRPr lang="zh-CN" altLang="en-US" sz="1600"/>
          </a:p>
          <a:p>
            <a:r>
              <a:rPr lang="zh-CN" altLang="en-US" sz="1600"/>
              <a:t>从下图线程dump结果可以看出，代码片段的内容都是阻塞当前线程10秒，但从线程dump结果可以看出，有阻塞对象的parkNanos方法能够传递给开发人员更多的现场信息。</a:t>
            </a:r>
            <a:endParaRPr lang="zh-CN" altLang="en-US" sz="1600"/>
          </a:p>
        </p:txBody>
      </p:sp>
      <p:pic>
        <p:nvPicPr>
          <p:cNvPr id="8" name="图片 7"/>
          <p:cNvPicPr>
            <a:picLocks noChangeAspect="1"/>
          </p:cNvPicPr>
          <p:nvPr/>
        </p:nvPicPr>
        <p:blipFill>
          <a:blip r:embed="rId2"/>
          <a:stretch>
            <a:fillRect/>
          </a:stretch>
        </p:blipFill>
        <p:spPr>
          <a:xfrm>
            <a:off x="2649220" y="3503930"/>
            <a:ext cx="7267575" cy="33381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Lock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Condition</a:t>
            </a:r>
            <a:r>
              <a:rPr lang="zh-CN" altLang="en-US" sz="2400" b="1" dirty="0">
                <a:solidFill>
                  <a:srgbClr val="002060"/>
                </a:solidFill>
                <a:latin typeface="微软雅黑" panose="020B0503020204020204" pitchFamily="34" charset="-122"/>
                <a:ea typeface="微软雅黑" panose="020B0503020204020204" pitchFamily="34" charset="-122"/>
              </a:rPr>
              <a:t>解读</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41375" y="1647190"/>
            <a:ext cx="11238230" cy="1076325"/>
          </a:xfrm>
          <a:prstGeom prst="rect">
            <a:avLst/>
          </a:prstGeom>
          <a:noFill/>
        </p:spPr>
        <p:txBody>
          <a:bodyPr wrap="square" rtlCol="0" anchor="t">
            <a:spAutoFit/>
          </a:bodyPr>
          <a:p>
            <a:r>
              <a:rPr lang="zh-CN" altLang="en-US" sz="1600"/>
              <a:t>任意一个Java对象，都拥有一组监视器方法（定义在java.lang.Object上），主要包括wait()、wait(long timeout)、notify()以及notifyAll()方法，这些方法与synchronized同步关键字配合，可以实现等待/通知模式。Condition接口也提供了类似Object的监视器方法，与Lock配合可以实现等待/通知模式，但是这两者在使用方式以及功能特性上还是有差别的。</a:t>
            </a:r>
            <a:endParaRPr lang="zh-CN" altLang="en-US" sz="1600"/>
          </a:p>
          <a:p>
            <a:r>
              <a:rPr lang="zh-CN" altLang="en-US" sz="1600"/>
              <a:t>通过对比Object的监视器方法和Condition接口，可以更详细地了解Condition的特性，对比项与结果下所示。</a:t>
            </a:r>
            <a:endParaRPr lang="zh-CN" altLang="en-US" sz="1600"/>
          </a:p>
        </p:txBody>
      </p:sp>
      <p:pic>
        <p:nvPicPr>
          <p:cNvPr id="7" name="图片 6"/>
          <p:cNvPicPr>
            <a:picLocks noChangeAspect="1"/>
          </p:cNvPicPr>
          <p:nvPr/>
        </p:nvPicPr>
        <p:blipFill>
          <a:blip r:embed="rId2"/>
          <a:stretch>
            <a:fillRect/>
          </a:stretch>
        </p:blipFill>
        <p:spPr>
          <a:xfrm>
            <a:off x="3696970" y="2846705"/>
            <a:ext cx="4396740" cy="297180"/>
          </a:xfrm>
          <a:prstGeom prst="rect">
            <a:avLst/>
          </a:prstGeom>
        </p:spPr>
      </p:pic>
      <p:pic>
        <p:nvPicPr>
          <p:cNvPr id="9" name="图片 8"/>
          <p:cNvPicPr>
            <a:picLocks noChangeAspect="1"/>
          </p:cNvPicPr>
          <p:nvPr/>
        </p:nvPicPr>
        <p:blipFill>
          <a:blip r:embed="rId3"/>
          <a:stretch>
            <a:fillRect/>
          </a:stretch>
        </p:blipFill>
        <p:spPr>
          <a:xfrm>
            <a:off x="2238375" y="3143885"/>
            <a:ext cx="8077835" cy="3684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Lock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Condition </a:t>
            </a:r>
            <a:r>
              <a:rPr lang="zh-CN" altLang="en-US" sz="2400" b="1" dirty="0">
                <a:solidFill>
                  <a:srgbClr val="002060"/>
                </a:solidFill>
                <a:latin typeface="微软雅黑" panose="020B0503020204020204" pitchFamily="34" charset="-122"/>
                <a:ea typeface="微软雅黑" panose="020B0503020204020204" pitchFamily="34" charset="-122"/>
              </a:rPr>
              <a:t>的使用</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05585" y="2609215"/>
            <a:ext cx="9335135" cy="368300"/>
          </a:xfrm>
          <a:prstGeom prst="rect">
            <a:avLst/>
          </a:prstGeom>
          <a:noFill/>
        </p:spPr>
        <p:txBody>
          <a:bodyPr wrap="square" rtlCol="0">
            <a:spAutoFit/>
          </a:bodyPr>
          <a:p>
            <a:r>
              <a:rPr lang="zh-CN" altLang="en-US"/>
              <a:t>示例代码：</a:t>
            </a:r>
            <a:r>
              <a:rPr lang="en-US" altLang="zh-CN"/>
              <a:t> LockCondition.java </a:t>
            </a:r>
            <a:r>
              <a:rPr lang="zh-CN" altLang="en-US"/>
              <a:t>（</a:t>
            </a:r>
            <a:r>
              <a:rPr lang="zh-CN" altLang="en-US">
                <a:sym typeface="+mn-ea"/>
              </a:rPr>
              <a:t>生产者与消费者</a:t>
            </a:r>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Lock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Condition </a:t>
            </a:r>
            <a:r>
              <a:rPr lang="zh-CN" altLang="en-US" sz="2400" b="1" dirty="0">
                <a:solidFill>
                  <a:srgbClr val="002060"/>
                </a:solidFill>
                <a:latin typeface="微软雅黑" panose="020B0503020204020204" pitchFamily="34" charset="-122"/>
                <a:ea typeface="微软雅黑" panose="020B0503020204020204" pitchFamily="34" charset="-122"/>
              </a:rPr>
              <a:t>的原理</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41375" y="1701165"/>
            <a:ext cx="11239500" cy="2553335"/>
          </a:xfrm>
          <a:prstGeom prst="rect">
            <a:avLst/>
          </a:prstGeom>
          <a:noFill/>
        </p:spPr>
        <p:txBody>
          <a:bodyPr wrap="square" rtlCol="0" anchor="t">
            <a:spAutoFit/>
          </a:bodyPr>
          <a:p>
            <a:r>
              <a:rPr lang="zh-CN" altLang="en-US" sz="1600"/>
              <a:t>ConditionObject是同步器AbstractQueuedSynchronizer的内部类，因为Condition的操作需要获取相关联的锁，所以作为同步器的内部类也较为合理。</a:t>
            </a:r>
            <a:r>
              <a:rPr lang="zh-CN" altLang="en-US" sz="1600" b="1"/>
              <a:t>每个Condition对象都包含着一个队列（以下称为等待队列）</a:t>
            </a:r>
            <a:r>
              <a:rPr lang="zh-CN" altLang="en-US" sz="1600"/>
              <a:t>，该队列是Condition对象实现等待/通知功能的关键。</a:t>
            </a:r>
            <a:endParaRPr lang="zh-CN" altLang="en-US" sz="1600"/>
          </a:p>
          <a:p>
            <a:endParaRPr lang="zh-CN" altLang="en-US" sz="1600"/>
          </a:p>
          <a:p>
            <a:r>
              <a:rPr lang="zh-CN" altLang="en-US" sz="1600"/>
              <a:t>等待队列是一个</a:t>
            </a:r>
            <a:r>
              <a:rPr lang="zh-CN" altLang="en-US" sz="1600" b="1"/>
              <a:t>FIFO的队列</a:t>
            </a:r>
            <a:r>
              <a:rPr lang="zh-CN" altLang="en-US" sz="1600"/>
              <a:t>，在队列中的每个节点都包含了一个线程引用，该线程就是在Condition对象上等待的线程，如果一个线程调用了Condition.await()方法，那么该线程将会释放锁、构造成节点加入等待队列并进入等待状态。事实上，节点的定义复用了同步器中节点的定义，也就是说，</a:t>
            </a:r>
            <a:r>
              <a:rPr lang="zh-CN" altLang="en-US" sz="1600" b="1"/>
              <a:t>同步队列和等待队列中节点类型都是同步器的静态内部类AbstractQueuedSynchronizer.Node。（</a:t>
            </a:r>
            <a:r>
              <a:rPr lang="en-US" altLang="zh-CN" sz="1600" b="1"/>
              <a:t>NodeStatus CONDITION = -2; SIGNAL=-1;CANCELLED=1</a:t>
            </a:r>
            <a:r>
              <a:rPr lang="zh-CN" altLang="en-US" sz="1600" b="1"/>
              <a:t>）</a:t>
            </a:r>
            <a:endParaRPr lang="zh-CN" altLang="en-US" sz="1600" b="1"/>
          </a:p>
          <a:p>
            <a:r>
              <a:rPr lang="zh-CN" altLang="en-US" sz="1600"/>
              <a:t>一个Condition包含一个等待队列，Condition拥有首节点（firstWaiter）和尾节点（lastWaiter）。当前线程调用Condition.await()方法，将会以当前线程构造节点，并将节点从尾部加入等待队列，等待队列的基本结构如图所示。</a:t>
            </a:r>
            <a:endParaRPr lang="zh-CN" altLang="en-US" sz="1600"/>
          </a:p>
        </p:txBody>
      </p:sp>
      <p:pic>
        <p:nvPicPr>
          <p:cNvPr id="9" name="图片 8"/>
          <p:cNvPicPr>
            <a:picLocks noChangeAspect="1"/>
          </p:cNvPicPr>
          <p:nvPr/>
        </p:nvPicPr>
        <p:blipFill>
          <a:blip r:embed="rId2"/>
          <a:stretch>
            <a:fillRect/>
          </a:stretch>
        </p:blipFill>
        <p:spPr>
          <a:xfrm>
            <a:off x="2688590" y="4185920"/>
            <a:ext cx="6195060" cy="1577340"/>
          </a:xfrm>
          <a:prstGeom prst="rect">
            <a:avLst/>
          </a:prstGeom>
        </p:spPr>
      </p:pic>
      <p:sp>
        <p:nvSpPr>
          <p:cNvPr id="11" name="文本框 10"/>
          <p:cNvSpPr txBox="1"/>
          <p:nvPr/>
        </p:nvSpPr>
        <p:spPr>
          <a:xfrm>
            <a:off x="842645" y="5836285"/>
            <a:ext cx="11238230" cy="922020"/>
          </a:xfrm>
          <a:prstGeom prst="rect">
            <a:avLst/>
          </a:prstGeom>
          <a:noFill/>
        </p:spPr>
        <p:txBody>
          <a:bodyPr wrap="square" rtlCol="0" anchor="t">
            <a:spAutoFit/>
          </a:bodyPr>
          <a:p>
            <a:r>
              <a:rPr lang="zh-CN" altLang="en-US"/>
              <a:t>如图所示，Condition拥有首尾节点的引用，而新增节点只需要将原有的尾节点nextWaiter指向它，并且更新尾节点即可。上述节点引用更新的过程</a:t>
            </a:r>
            <a:r>
              <a:rPr lang="zh-CN" altLang="en-US" b="1"/>
              <a:t>并没有使用CAS保证</a:t>
            </a:r>
            <a:r>
              <a:rPr lang="en-US" altLang="zh-CN" b="1"/>
              <a:t>(</a:t>
            </a:r>
            <a:r>
              <a:rPr lang="zh-CN" altLang="en-US" b="1"/>
              <a:t>因为我们调用</a:t>
            </a:r>
            <a:r>
              <a:rPr lang="en-US" altLang="zh-CN" b="1"/>
              <a:t>await</a:t>
            </a:r>
            <a:r>
              <a:rPr lang="zh-CN" altLang="en-US" b="1"/>
              <a:t>方法的线程当前是持有锁的</a:t>
            </a:r>
            <a:r>
              <a:rPr lang="en-US" altLang="zh-CN" b="1"/>
              <a:t>)</a:t>
            </a:r>
            <a:r>
              <a:rPr lang="zh-CN" altLang="en-US"/>
              <a:t>，原因在于调用await()方法的线程必定是获取了锁的线程，也就是说该过程是由锁来保证线程安全的。</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Lock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Condition </a:t>
            </a:r>
            <a:r>
              <a:rPr lang="zh-CN" altLang="en-US" sz="2400" b="1" dirty="0">
                <a:solidFill>
                  <a:srgbClr val="002060"/>
                </a:solidFill>
                <a:latin typeface="微软雅黑" panose="020B0503020204020204" pitchFamily="34" charset="-122"/>
                <a:ea typeface="微软雅黑" panose="020B0503020204020204" pitchFamily="34" charset="-122"/>
              </a:rPr>
              <a:t>的原理</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62660" y="1792605"/>
            <a:ext cx="10931525" cy="645160"/>
          </a:xfrm>
          <a:prstGeom prst="rect">
            <a:avLst/>
          </a:prstGeom>
          <a:noFill/>
        </p:spPr>
        <p:txBody>
          <a:bodyPr wrap="square" rtlCol="0" anchor="t">
            <a:spAutoFit/>
          </a:bodyPr>
          <a:p>
            <a:r>
              <a:rPr lang="zh-CN" altLang="en-US"/>
              <a:t>在Object的监视器模型上，一个对象拥有一个同步队列和等待队列，而并发包中的Lock（更确切地说是同步器）拥有一个同步队列和多个等待队列，其对应关系如图所示。</a:t>
            </a:r>
            <a:endParaRPr lang="zh-CN" altLang="en-US"/>
          </a:p>
        </p:txBody>
      </p:sp>
      <p:pic>
        <p:nvPicPr>
          <p:cNvPr id="8" name="图片 7"/>
          <p:cNvPicPr>
            <a:picLocks noChangeAspect="1"/>
          </p:cNvPicPr>
          <p:nvPr/>
        </p:nvPicPr>
        <p:blipFill>
          <a:blip r:embed="rId2"/>
          <a:stretch>
            <a:fillRect/>
          </a:stretch>
        </p:blipFill>
        <p:spPr>
          <a:xfrm>
            <a:off x="3730625" y="2537460"/>
            <a:ext cx="7901940" cy="4274820"/>
          </a:xfrm>
          <a:prstGeom prst="rect">
            <a:avLst/>
          </a:prstGeom>
        </p:spPr>
      </p:pic>
      <p:sp>
        <p:nvSpPr>
          <p:cNvPr id="12" name="文本框 11"/>
          <p:cNvSpPr txBox="1"/>
          <p:nvPr/>
        </p:nvSpPr>
        <p:spPr>
          <a:xfrm>
            <a:off x="838835" y="2842260"/>
            <a:ext cx="2961005" cy="3538220"/>
          </a:xfrm>
          <a:prstGeom prst="rect">
            <a:avLst/>
          </a:prstGeom>
          <a:noFill/>
        </p:spPr>
        <p:txBody>
          <a:bodyPr wrap="square" rtlCol="0">
            <a:spAutoFit/>
          </a:bodyPr>
          <a:p>
            <a:r>
              <a:rPr lang="zh-CN" altLang="en-US" sz="1600"/>
              <a:t>一个线程持有锁，调用了</a:t>
            </a:r>
            <a:r>
              <a:rPr lang="en-US" altLang="zh-CN" sz="1600"/>
              <a:t>await</a:t>
            </a:r>
            <a:r>
              <a:rPr lang="zh-CN" altLang="en-US" sz="1600"/>
              <a:t>方法之后加入了等待队列进行排队，当我们的这个线程被唤醒（需要执行</a:t>
            </a:r>
            <a:r>
              <a:rPr lang="en-US" altLang="zh-CN" sz="1600"/>
              <a:t>await</a:t>
            </a:r>
            <a:r>
              <a:rPr lang="zh-CN" altLang="en-US" sz="1600"/>
              <a:t>后边的代码），需要从新竞争我们的锁（因为</a:t>
            </a:r>
            <a:r>
              <a:rPr lang="en-US" altLang="zh-CN" sz="1600"/>
              <a:t>await</a:t>
            </a:r>
            <a:r>
              <a:rPr lang="zh-CN" altLang="en-US" sz="1600"/>
              <a:t>方法将锁释放掉了）。如果竞争成功还行，如果竞争失败，就会加入到同步队列里进行排队。如果排到了同步队列的头部且争抢锁成功，就继续执行</a:t>
            </a:r>
            <a:r>
              <a:rPr lang="en-US" altLang="zh-CN" sz="1600"/>
              <a:t>await</a:t>
            </a:r>
            <a:r>
              <a:rPr lang="zh-CN" altLang="en-US" sz="1600"/>
              <a:t>方法后边的代码。如果在执行过程中又调用了</a:t>
            </a:r>
            <a:r>
              <a:rPr lang="en-US" altLang="zh-CN" sz="1600"/>
              <a:t>await</a:t>
            </a:r>
            <a:r>
              <a:rPr lang="zh-CN" altLang="en-US" sz="1600"/>
              <a:t>方法，就再次回到等待队列。依次循环下去。</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并发编程初探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115060" y="1170305"/>
            <a:ext cx="439356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线程初始化</a:t>
            </a:r>
            <a:r>
              <a:rPr lang="en-US" altLang="zh-CN" sz="2400" b="1" dirty="0">
                <a:solidFill>
                  <a:srgbClr val="002060"/>
                </a:solidFill>
                <a:latin typeface="微软雅黑" panose="020B0503020204020204" pitchFamily="34" charset="-122"/>
                <a:ea typeface="微软雅黑" panose="020B0503020204020204" pitchFamily="34" charset="-122"/>
              </a:rPr>
              <a:t> - </a:t>
            </a:r>
            <a:r>
              <a:rPr lang="zh-CN" altLang="en-US" sz="2400" b="1" dirty="0">
                <a:solidFill>
                  <a:srgbClr val="002060"/>
                </a:solidFill>
                <a:latin typeface="微软雅黑" panose="020B0503020204020204" pitchFamily="34" charset="-122"/>
                <a:ea typeface="微软雅黑" panose="020B0503020204020204" pitchFamily="34" charset="-122"/>
              </a:rPr>
              <a:t>源码解析</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32865" y="1830070"/>
            <a:ext cx="3500120" cy="368300"/>
          </a:xfrm>
          <a:prstGeom prst="rect">
            <a:avLst/>
          </a:prstGeom>
          <a:noFill/>
        </p:spPr>
        <p:txBody>
          <a:bodyPr wrap="none" rtlCol="0">
            <a:spAutoFit/>
          </a:bodyPr>
          <a:p>
            <a:pPr algn="l"/>
            <a:r>
              <a:rPr lang="zh-CN" altLang="en-US"/>
              <a:t>源码：</a:t>
            </a:r>
            <a:r>
              <a:rPr lang="en-US" altLang="zh-CN"/>
              <a:t> Thread.init  </a:t>
            </a:r>
            <a:r>
              <a:rPr lang="zh-CN" altLang="en-US"/>
              <a:t>；</a:t>
            </a:r>
            <a:r>
              <a:rPr lang="en-US" altLang="zh-CN"/>
              <a:t>  Thread.start</a:t>
            </a:r>
            <a:endParaRPr lang="zh-CN" altLang="en-US"/>
          </a:p>
        </p:txBody>
      </p:sp>
      <p:sp>
        <p:nvSpPr>
          <p:cNvPr id="8" name="文本框 7"/>
          <p:cNvSpPr txBox="1"/>
          <p:nvPr/>
        </p:nvSpPr>
        <p:spPr>
          <a:xfrm>
            <a:off x="1332865" y="2564765"/>
            <a:ext cx="8650605" cy="2306955"/>
          </a:xfrm>
          <a:prstGeom prst="rect">
            <a:avLst/>
          </a:prstGeom>
          <a:noFill/>
        </p:spPr>
        <p:txBody>
          <a:bodyPr wrap="square" rtlCol="0" anchor="t">
            <a:spAutoFit/>
          </a:bodyPr>
          <a:p>
            <a:r>
              <a:rPr lang="zh-CN" altLang="en-US"/>
              <a:t>一个新构造的线程对象是由其parent线程来进行空间分配的，而child线程继承了parent是否为Daemon、优先级和加载资源的contextClassLoader以及可继承的ThreadLocal，同时还会分配一个唯一的（</a:t>
            </a:r>
            <a:r>
              <a:rPr lang="en-US" altLang="zh-CN"/>
              <a:t>sync</a:t>
            </a:r>
            <a:r>
              <a:rPr lang="zh-CN" altLang="en-US"/>
              <a:t>）ID来标识这个child线程。至此，一个能够运行的线程对象就初始化好了，在堆内存中等待着运行。</a:t>
            </a:r>
            <a:endParaRPr lang="zh-CN" altLang="en-US"/>
          </a:p>
          <a:p>
            <a:endParaRPr lang="zh-CN" altLang="en-US"/>
          </a:p>
          <a:p>
            <a:r>
              <a:rPr lang="zh-CN" altLang="en-US"/>
              <a:t>线程对象在初始化完成之后，调用start()方法就可以启动这个线程。线程start()方法的含义是：当前线程（即parent线程）同步告知Java虚拟机，只要线程规划器空闲，应立即启动调用start()方法的线程。</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sz="2000" dirty="0">
                  <a:solidFill>
                    <a:schemeClr val="accent1"/>
                  </a:solidFill>
                  <a:latin typeface="微软雅黑" panose="020B0503020204020204" pitchFamily="34" charset="-122"/>
                  <a:ea typeface="微软雅黑" panose="020B0503020204020204" pitchFamily="34" charset="-122"/>
                  <a:sym typeface="+mn-ea"/>
                </a:rPr>
                <a:t>Lock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全解读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Condition</a:t>
            </a:r>
            <a:r>
              <a:rPr lang="zh-CN" altLang="en-US" sz="2400" b="1" dirty="0">
                <a:solidFill>
                  <a:srgbClr val="002060"/>
                </a:solidFill>
                <a:latin typeface="微软雅黑" panose="020B0503020204020204" pitchFamily="34" charset="-122"/>
                <a:ea typeface="微软雅黑" panose="020B0503020204020204" pitchFamily="34" charset="-122"/>
              </a:rPr>
              <a:t>源码阅读</a:t>
            </a:r>
            <a:r>
              <a:rPr lang="en-US" altLang="zh-CN" sz="2400" b="1" dirty="0">
                <a:solidFill>
                  <a:srgbClr val="002060"/>
                </a:solidFill>
                <a:latin typeface="微软雅黑" panose="020B0503020204020204" pitchFamily="34" charset="-122"/>
                <a:ea typeface="微软雅黑" panose="020B0503020204020204" pitchFamily="34" charset="-122"/>
              </a:rPr>
              <a:t> await + </a:t>
            </a:r>
            <a:r>
              <a:rPr lang="en-US" altLang="zh-CN" sz="2400" b="1" dirty="0">
                <a:solidFill>
                  <a:srgbClr val="002060"/>
                </a:solidFill>
                <a:latin typeface="微软雅黑" panose="020B0503020204020204" pitchFamily="34" charset="-122"/>
                <a:ea typeface="微软雅黑" panose="020B0503020204020204" pitchFamily="34" charset="-122"/>
                <a:sym typeface="+mn-ea"/>
              </a:rPr>
              <a:t>signal</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143635" y="2125980"/>
            <a:ext cx="10208260" cy="3415030"/>
          </a:xfrm>
          <a:prstGeom prst="rect">
            <a:avLst/>
          </a:prstGeom>
          <a:noFill/>
        </p:spPr>
        <p:txBody>
          <a:bodyPr wrap="square" rtlCol="0">
            <a:spAutoFit/>
          </a:bodyPr>
          <a:p>
            <a:r>
              <a:rPr lang="en-US" altLang="zh-CN"/>
              <a:t>1. </a:t>
            </a:r>
            <a:r>
              <a:rPr lang="zh-CN" altLang="en-US"/>
              <a:t>对于这部分的源代码，我们只需要阅读要点代码。因为我们主要看的是</a:t>
            </a:r>
            <a:r>
              <a:rPr lang="en-US" altLang="zh-CN"/>
              <a:t>await</a:t>
            </a:r>
            <a:r>
              <a:rPr lang="zh-CN" altLang="en-US"/>
              <a:t>方法的一个锁释放的逻辑。</a:t>
            </a:r>
            <a:endParaRPr lang="zh-CN" altLang="en-US"/>
          </a:p>
          <a:p>
            <a:endParaRPr lang="zh-CN" altLang="en-US"/>
          </a:p>
          <a:p>
            <a:r>
              <a:rPr lang="zh-CN" altLang="en-US"/>
              <a:t>if (Thread.interrupted())</a:t>
            </a:r>
            <a:endParaRPr lang="zh-CN" altLang="en-US"/>
          </a:p>
          <a:p>
            <a:r>
              <a:rPr lang="zh-CN" altLang="en-US"/>
              <a:t>  throw new InterruptedException();</a:t>
            </a:r>
            <a:endParaRPr lang="zh-CN" altLang="en-US"/>
          </a:p>
          <a:p>
            <a:r>
              <a:rPr lang="zh-CN" altLang="en-US"/>
              <a:t> Node node = addConditionWaiter();</a:t>
            </a:r>
            <a:endParaRPr lang="zh-CN" altLang="en-US"/>
          </a:p>
          <a:p>
            <a:r>
              <a:rPr lang="zh-CN" altLang="en-US"/>
              <a:t> int savedState = fullyRelease(node);</a:t>
            </a:r>
            <a:endParaRPr lang="zh-CN" altLang="en-US"/>
          </a:p>
          <a:p>
            <a:endParaRPr lang="zh-CN" altLang="en-US"/>
          </a:p>
          <a:p>
            <a:r>
              <a:rPr lang="en-US" altLang="zh-CN"/>
              <a:t>2. signal</a:t>
            </a:r>
            <a:r>
              <a:rPr lang="zh-CN" altLang="en-US"/>
              <a:t>方法代码比较简单。唤醒等待队列的第一个节点。</a:t>
            </a:r>
            <a:endParaRPr lang="zh-CN" altLang="en-US"/>
          </a:p>
          <a:p>
            <a:r>
              <a:rPr lang="zh-CN" altLang="en-US"/>
              <a:t>Node first = firstWaiter;</a:t>
            </a:r>
            <a:endParaRPr lang="zh-CN" altLang="en-US"/>
          </a:p>
          <a:p>
            <a:r>
              <a:rPr lang="zh-CN" altLang="en-US"/>
              <a:t>            if (first != null)</a:t>
            </a:r>
            <a:endParaRPr lang="zh-CN" altLang="en-US"/>
          </a:p>
          <a:p>
            <a:r>
              <a:rPr lang="zh-CN" altLang="en-US"/>
              <a:t>                doSignal(first);</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0505" y="202565"/>
            <a:ext cx="4333875" cy="583565"/>
          </a:xfrm>
          <a:prstGeom prst="rect">
            <a:avLst/>
          </a:prstGeom>
          <a:noFill/>
        </p:spPr>
        <p:txBody>
          <a:bodyPr wrap="square" rtlCol="0">
            <a:spAutoFit/>
          </a:bodyPr>
          <a:lstStyle/>
          <a:p>
            <a:r>
              <a:rPr kumimoji="1" lang="en-US" altLang="zh-CN" sz="3200" dirty="0">
                <a:solidFill>
                  <a:schemeClr val="accent1"/>
                </a:solidFill>
                <a:latin typeface="微软雅黑" panose="020B0503020204020204" pitchFamily="34" charset="-122"/>
                <a:ea typeface="微软雅黑" panose="020B0503020204020204" pitchFamily="34" charset="-122"/>
              </a:rPr>
              <a:t>Java</a:t>
            </a:r>
            <a:r>
              <a:rPr kumimoji="1" lang="zh-CN" altLang="en-US" sz="3200" dirty="0">
                <a:solidFill>
                  <a:schemeClr val="accent1"/>
                </a:solidFill>
                <a:latin typeface="微软雅黑" panose="020B0503020204020204" pitchFamily="34" charset="-122"/>
                <a:ea typeface="微软雅黑" panose="020B0503020204020204" pitchFamily="34" charset="-122"/>
              </a:rPr>
              <a:t>的原子操作类         </a:t>
            </a:r>
            <a:endParaRPr kumimoji="1"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5" name="直角三角形 4"/>
          <p:cNvSpPr/>
          <p:nvPr/>
        </p:nvSpPr>
        <p:spPr>
          <a:xfrm rot="10800000">
            <a:off x="3723860" y="1282611"/>
            <a:ext cx="266389" cy="2663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1" y="0"/>
            <a:ext cx="8246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TextBox 1"/>
          <p:cNvSpPr txBox="1"/>
          <p:nvPr/>
        </p:nvSpPr>
        <p:spPr>
          <a:xfrm>
            <a:off x="362585" y="1667510"/>
            <a:ext cx="4069080" cy="2861310"/>
          </a:xfrm>
          <a:prstGeom prst="rect">
            <a:avLst/>
          </a:prstGeom>
          <a:noFill/>
        </p:spPr>
        <p:txBody>
          <a:bodyPr wrap="square" rtlCol="0">
            <a:spAutoFit/>
          </a:bodyPr>
          <a:lstStyle/>
          <a:p>
            <a:pPr marL="285750" indent="-285750" algn="l">
              <a:buFont typeface="Wingdings" panose="05000000000000000000" pitchFamily="2" charset="2"/>
              <a:buChar char="u"/>
            </a:pPr>
            <a:r>
              <a:rPr lang="zh-CN" altLang="en-US" b="1" dirty="0">
                <a:solidFill>
                  <a:schemeClr val="accent1"/>
                </a:solidFill>
              </a:rPr>
              <a:t>什么是原子操作类</a:t>
            </a:r>
            <a:endParaRPr lang="zh-CN" altLang="en-US" b="1" dirty="0">
              <a:solidFill>
                <a:schemeClr val="accent1"/>
              </a:solidFill>
            </a:endParaRPr>
          </a:p>
          <a:p>
            <a:pPr indent="0" algn="l">
              <a:buFont typeface="Wingdings" panose="05000000000000000000" pitchFamily="2" charset="2"/>
              <a:buNone/>
            </a:pPr>
            <a:endParaRPr lang="en-US" altLang="zh-CN" b="1" dirty="0">
              <a:solidFill>
                <a:schemeClr val="accent1"/>
              </a:solidFill>
            </a:endParaRPr>
          </a:p>
          <a:p>
            <a:pPr marL="285750" indent="-285750" algn="l">
              <a:buFont typeface="Wingdings" panose="05000000000000000000" pitchFamily="2" charset="2"/>
              <a:buChar char="u"/>
            </a:pPr>
            <a:r>
              <a:rPr lang="zh-CN" altLang="en-US" b="1" dirty="0">
                <a:solidFill>
                  <a:schemeClr val="accent1"/>
                </a:solidFill>
              </a:rPr>
              <a:t>原子更新基本类型</a:t>
            </a:r>
            <a:endParaRPr lang="zh-CN" altLang="en-US" b="1" dirty="0">
              <a:solidFill>
                <a:schemeClr val="accent1"/>
              </a:solidFill>
            </a:endParaRPr>
          </a:p>
          <a:p>
            <a:pPr marL="285750" indent="-285750" algn="l">
              <a:buFont typeface="Wingdings" panose="05000000000000000000" pitchFamily="2" charset="2"/>
              <a:buChar char="u"/>
            </a:pPr>
            <a:endParaRPr lang="zh-CN" altLang="en-US" b="1" dirty="0">
              <a:solidFill>
                <a:schemeClr val="accent1"/>
              </a:solidFill>
            </a:endParaRPr>
          </a:p>
          <a:p>
            <a:pPr marL="285750" indent="-285750" algn="l">
              <a:buFont typeface="Wingdings" panose="05000000000000000000" pitchFamily="2" charset="2"/>
              <a:buChar char="u"/>
            </a:pPr>
            <a:r>
              <a:rPr lang="zh-CN" b="1" dirty="0">
                <a:solidFill>
                  <a:schemeClr val="accent1"/>
                </a:solidFill>
                <a:sym typeface="+mn-ea"/>
              </a:rPr>
              <a:t>原子更新数组类型</a:t>
            </a:r>
            <a:endParaRPr lang="zh-CN" b="1" dirty="0">
              <a:solidFill>
                <a:schemeClr val="accent1"/>
              </a:solidFill>
              <a:sym typeface="+mn-ea"/>
            </a:endParaRPr>
          </a:p>
          <a:p>
            <a:pPr marL="285750" indent="-285750" algn="l">
              <a:buFont typeface="Wingdings" panose="05000000000000000000" pitchFamily="2" charset="2"/>
              <a:buChar char="u"/>
            </a:pPr>
            <a:endParaRPr lang="zh-CN" altLang="en-US" b="1" dirty="0">
              <a:solidFill>
                <a:schemeClr val="accent1"/>
              </a:solidFill>
            </a:endParaRPr>
          </a:p>
          <a:p>
            <a:pPr marL="285750" indent="-285750" algn="l">
              <a:buFont typeface="Wingdings" panose="05000000000000000000" pitchFamily="2" charset="2"/>
              <a:buChar char="u"/>
            </a:pPr>
            <a:r>
              <a:rPr lang="zh-CN" altLang="en-US" b="1" dirty="0">
                <a:solidFill>
                  <a:schemeClr val="accent1"/>
                </a:solidFill>
                <a:sym typeface="+mn-ea"/>
              </a:rPr>
              <a:t>原子更新引用类型</a:t>
            </a:r>
            <a:endParaRPr lang="zh-CN" altLang="en-US" b="1" dirty="0">
              <a:solidFill>
                <a:schemeClr val="accent1"/>
              </a:solidFill>
              <a:sym typeface="+mn-ea"/>
            </a:endParaRPr>
          </a:p>
          <a:p>
            <a:pPr marL="285750" indent="-285750" algn="l">
              <a:buFont typeface="Wingdings" panose="05000000000000000000" pitchFamily="2" charset="2"/>
              <a:buChar char="u"/>
            </a:pPr>
            <a:endParaRPr lang="zh-CN" altLang="en-US" b="1" dirty="0">
              <a:solidFill>
                <a:schemeClr val="accent1"/>
              </a:solidFill>
              <a:sym typeface="+mn-ea"/>
            </a:endParaRPr>
          </a:p>
          <a:p>
            <a:pPr marL="285750" indent="-285750" algn="l">
              <a:buFont typeface="Wingdings" panose="05000000000000000000" pitchFamily="2" charset="2"/>
              <a:buChar char="u"/>
            </a:pPr>
            <a:r>
              <a:rPr lang="zh-CN" altLang="en-US" b="1" dirty="0">
                <a:solidFill>
                  <a:schemeClr val="accent1"/>
                </a:solidFill>
                <a:sym typeface="+mn-ea"/>
              </a:rPr>
              <a:t>原子更新字段类</a:t>
            </a:r>
            <a:endParaRPr lang="zh-CN" altLang="en-US" b="1" dirty="0">
              <a:solidFill>
                <a:schemeClr val="accent1"/>
              </a:solidFill>
              <a:sym typeface="+mn-ea"/>
            </a:endParaRPr>
          </a:p>
          <a:p>
            <a:pPr indent="0" algn="l">
              <a:buFont typeface="Wingdings" panose="05000000000000000000" pitchFamily="2" charset="2"/>
              <a:buNone/>
            </a:pPr>
            <a:endParaRPr lang="zh-CN" altLang="en-US" b="1" dirty="0">
              <a:solidFill>
                <a:schemeClr val="accent1"/>
              </a:solidFill>
              <a:sym typeface="+mn-ea"/>
            </a:endParaRPr>
          </a:p>
        </p:txBody>
      </p:sp>
      <p:pic>
        <p:nvPicPr>
          <p:cNvPr id="100" name="图片 99"/>
          <p:cNvPicPr/>
          <p:nvPr/>
        </p:nvPicPr>
        <p:blipFill>
          <a:blip r:embed="rId1"/>
          <a:stretch>
            <a:fillRect/>
          </a:stretch>
        </p:blipFill>
        <p:spPr>
          <a:xfrm>
            <a:off x="4564380" y="124460"/>
            <a:ext cx="7437120" cy="66090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原子操作类</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什么是原子操作类</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91870" y="1805940"/>
            <a:ext cx="10208260" cy="3692525"/>
          </a:xfrm>
          <a:prstGeom prst="rect">
            <a:avLst/>
          </a:prstGeom>
          <a:noFill/>
        </p:spPr>
        <p:txBody>
          <a:bodyPr wrap="square" rtlCol="0">
            <a:spAutoFit/>
          </a:bodyPr>
          <a:p>
            <a:r>
              <a:rPr lang="zh-CN" altLang="en-US" b="1"/>
              <a:t>原子操作类：提供了可以保证我们线程安全的类。可以直接使用。</a:t>
            </a:r>
            <a:endParaRPr lang="zh-CN" altLang="en-US" b="1"/>
          </a:p>
          <a:p>
            <a:endParaRPr lang="zh-CN" altLang="en-US"/>
          </a:p>
          <a:p>
            <a:r>
              <a:rPr lang="zh-CN" altLang="en-US"/>
              <a:t>当程序更新一个变量时，如果多线程同时更新这个变量，可能得到期望之外的值，比如变量i=1，A线程更新i+1，B线程也更新i+1，经过两个线程操作之后可能i不等于3，而是等于2（</a:t>
            </a:r>
            <a:r>
              <a:rPr lang="en-US" altLang="zh-CN"/>
              <a:t>1. </a:t>
            </a:r>
            <a:r>
              <a:rPr lang="zh-CN" altLang="en-US"/>
              <a:t>加锁，</a:t>
            </a:r>
            <a:r>
              <a:rPr lang="en-US" altLang="zh-CN"/>
              <a:t>2</a:t>
            </a:r>
            <a:r>
              <a:rPr lang="zh-CN" altLang="en-US"/>
              <a:t>定义我们的</a:t>
            </a:r>
            <a:r>
              <a:rPr lang="en-US" altLang="zh-CN"/>
              <a:t>i</a:t>
            </a:r>
            <a:r>
              <a:rPr lang="zh-CN" altLang="en-US"/>
              <a:t>变量为</a:t>
            </a:r>
            <a:r>
              <a:rPr lang="en-US" altLang="zh-CN"/>
              <a:t>volatile</a:t>
            </a:r>
            <a:r>
              <a:rPr lang="zh-CN" altLang="en-US"/>
              <a:t>形式。</a:t>
            </a:r>
            <a:r>
              <a:rPr lang="en-US" altLang="zh-CN" b="1"/>
              <a:t>3. </a:t>
            </a:r>
            <a:r>
              <a:rPr lang="zh-CN" altLang="en-US" b="1"/>
              <a:t>可以使用我们的一个原子操作类。</a:t>
            </a:r>
            <a:r>
              <a:rPr lang="zh-CN" altLang="en-US"/>
              <a:t>）。因为A和B线程在更新变量i的时候拿到的i都是1，这就是线程不安全的更新操作，通常我们会使用synchronized来解决这个问题，synchronized会保证多线程不会同时更新变量i。</a:t>
            </a:r>
            <a:endParaRPr lang="zh-CN" altLang="en-US"/>
          </a:p>
          <a:p>
            <a:endParaRPr lang="zh-CN" altLang="en-US"/>
          </a:p>
          <a:p>
            <a:r>
              <a:rPr lang="zh-CN" altLang="en-US"/>
              <a:t>而Java从JDK 1.5开始提供了java.util.concurrent.atomic包（以下简称Atomic包），这个包中的原子操作类提供了一种用法</a:t>
            </a:r>
            <a:r>
              <a:rPr lang="zh-CN" altLang="en-US" b="1"/>
              <a:t>简单、性能高效（</a:t>
            </a:r>
            <a:r>
              <a:rPr lang="en-US" altLang="zh-CN" b="1"/>
              <a:t>CAS</a:t>
            </a:r>
            <a:r>
              <a:rPr lang="zh-CN" altLang="en-US" b="1"/>
              <a:t>）、线程安全</a:t>
            </a:r>
            <a:r>
              <a:rPr lang="zh-CN" altLang="en-US"/>
              <a:t>地更新一个变量的方式。</a:t>
            </a:r>
            <a:endParaRPr lang="zh-CN" altLang="en-US"/>
          </a:p>
          <a:p>
            <a:r>
              <a:rPr lang="zh-CN" altLang="en-US"/>
              <a:t>因为变量的类型有很多种，所以在Atomic包里一共提供了13个类，属于4种类型的原子更新方式，分别是原子更新基本类型、原子更新数组、原子更新引用和原子更新属性（字段）。Atomic包里的类基本都是使用Unsafe实现的包装类。</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原子操作类</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原子更新基本类型类</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91870" y="1805940"/>
            <a:ext cx="10208260" cy="2030095"/>
          </a:xfrm>
          <a:prstGeom prst="rect">
            <a:avLst/>
          </a:prstGeom>
          <a:noFill/>
        </p:spPr>
        <p:txBody>
          <a:bodyPr wrap="square" rtlCol="0">
            <a:spAutoFit/>
          </a:bodyPr>
          <a:p>
            <a:r>
              <a:rPr lang="zh-CN" altLang="en-US"/>
              <a:t>使用原子的方式更新基本类型，Atomic包提供了以下3个类。</a:t>
            </a:r>
            <a:endParaRPr lang="zh-CN" altLang="en-US"/>
          </a:p>
          <a:p>
            <a:endParaRPr lang="zh-CN" altLang="en-US"/>
          </a:p>
          <a:p>
            <a:r>
              <a:rPr lang="zh-CN" altLang="en-US"/>
              <a:t>·AtomicBoolean：原子更新布尔类型。</a:t>
            </a:r>
            <a:endParaRPr lang="zh-CN" altLang="en-US"/>
          </a:p>
          <a:p>
            <a:r>
              <a:rPr lang="zh-CN" altLang="en-US"/>
              <a:t>·AtomicInteger：原子更新整型。</a:t>
            </a:r>
            <a:endParaRPr lang="zh-CN" altLang="en-US"/>
          </a:p>
          <a:p>
            <a:r>
              <a:rPr lang="zh-CN" altLang="en-US"/>
              <a:t>·AtomicLong：原子更新长整型。</a:t>
            </a:r>
            <a:endParaRPr lang="zh-CN" altLang="en-US"/>
          </a:p>
          <a:p>
            <a:endParaRPr lang="zh-CN" altLang="en-US"/>
          </a:p>
          <a:p>
            <a:r>
              <a:rPr lang="zh-CN" altLang="en-US"/>
              <a:t>示例代码：</a:t>
            </a:r>
            <a:r>
              <a:rPr lang="en-US" altLang="zh-CN"/>
              <a:t>BaseAtomicTest.java</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原子操作类</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原子更新数组型类</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91870" y="1805940"/>
            <a:ext cx="10208260" cy="3692525"/>
          </a:xfrm>
          <a:prstGeom prst="rect">
            <a:avLst/>
          </a:prstGeom>
          <a:noFill/>
        </p:spPr>
        <p:txBody>
          <a:bodyPr wrap="square" rtlCol="0">
            <a:spAutoFit/>
          </a:bodyPr>
          <a:p>
            <a:r>
              <a:rPr lang="zh-CN" altLang="en-US"/>
              <a:t>通过原子的方式更新数组里的某个元素，Atomic包提供了以下</a:t>
            </a:r>
            <a:r>
              <a:rPr lang="en-US" altLang="zh-CN"/>
              <a:t>3</a:t>
            </a:r>
            <a:r>
              <a:rPr lang="zh-CN" altLang="en-US"/>
              <a:t>个类。</a:t>
            </a:r>
            <a:endParaRPr lang="zh-CN" altLang="en-US"/>
          </a:p>
          <a:p>
            <a:endParaRPr lang="zh-CN" altLang="en-US"/>
          </a:p>
          <a:p>
            <a:r>
              <a:rPr lang="zh-CN" altLang="en-US"/>
              <a:t>·AtomicIntegerArray：原子更新整型数组里的元素。</a:t>
            </a:r>
            <a:endParaRPr lang="zh-CN" altLang="en-US"/>
          </a:p>
          <a:p>
            <a:r>
              <a:rPr lang="zh-CN" altLang="en-US"/>
              <a:t>·AtomicLongArray：原子更新长整型数组里的元素。</a:t>
            </a:r>
            <a:endParaRPr lang="zh-CN" altLang="en-US"/>
          </a:p>
          <a:p>
            <a:r>
              <a:rPr lang="zh-CN" altLang="en-US"/>
              <a:t>·AtomicReferenceArray：原子更新引用类型数组里的元素。</a:t>
            </a:r>
            <a:endParaRPr lang="zh-CN" altLang="en-US"/>
          </a:p>
          <a:p>
            <a:endParaRPr lang="zh-CN" altLang="en-US"/>
          </a:p>
          <a:p>
            <a:r>
              <a:rPr lang="zh-CN" altLang="en-US"/>
              <a:t>AtomicIntegerArray类主要是提供原子的方式更新数组里的整型，</a:t>
            </a:r>
            <a:endParaRPr lang="zh-CN" altLang="en-US"/>
          </a:p>
          <a:p>
            <a:r>
              <a:rPr lang="zh-CN" altLang="en-US"/>
              <a:t>其常用方法如下。</a:t>
            </a:r>
            <a:endParaRPr lang="zh-CN" altLang="en-US"/>
          </a:p>
          <a:p>
            <a:r>
              <a:rPr lang="zh-CN" altLang="en-US"/>
              <a:t>·int addAndGet（int i，int delta）：以原子方式将输入值与数组中索引i的元素相加。</a:t>
            </a:r>
            <a:endParaRPr lang="zh-CN" altLang="en-US"/>
          </a:p>
          <a:p>
            <a:r>
              <a:rPr lang="zh-CN" altLang="en-US"/>
              <a:t>·boolean compareAndSet（int i，int expect，int update）：如果当前值等于预期值，则以原子方式将数组位置i的元素设置成update值。</a:t>
            </a:r>
            <a:endParaRPr lang="zh-CN" altLang="en-US"/>
          </a:p>
          <a:p>
            <a:endParaRPr lang="zh-CN" altLang="en-US"/>
          </a:p>
          <a:p>
            <a:r>
              <a:rPr lang="zh-CN" altLang="en-US"/>
              <a:t>示例代码：</a:t>
            </a:r>
            <a:r>
              <a:rPr lang="en-US" altLang="zh-CN"/>
              <a:t>ArrayAtomicTest.java</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原子操作类</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原子更新引用类</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91870" y="1805940"/>
            <a:ext cx="10208260" cy="2030095"/>
          </a:xfrm>
          <a:prstGeom prst="rect">
            <a:avLst/>
          </a:prstGeom>
          <a:noFill/>
        </p:spPr>
        <p:txBody>
          <a:bodyPr wrap="square" rtlCol="0">
            <a:spAutoFit/>
          </a:bodyPr>
          <a:p>
            <a:r>
              <a:rPr lang="en-US" altLang="zh-CN"/>
              <a:t>原子更新基本类型的AtomicInteger，只能更新一个变量，如果要原子更新多个变量，就需要使用这个原子更新引用类型提供的类。</a:t>
            </a:r>
            <a:r>
              <a:rPr lang="zh-CN" altLang="en-US"/>
              <a:t>我们介绍一下两个常用类：</a:t>
            </a:r>
            <a:endParaRPr lang="zh-CN" altLang="en-US"/>
          </a:p>
          <a:p>
            <a:endParaRPr lang="zh-CN" altLang="en-US"/>
          </a:p>
          <a:p>
            <a:r>
              <a:rPr lang="en-US" altLang="zh-CN"/>
              <a:t>·AtomicReference：原子更新引用类型。</a:t>
            </a:r>
            <a:endParaRPr lang="en-US" altLang="zh-CN"/>
          </a:p>
          <a:p>
            <a:r>
              <a:rPr lang="en-US" altLang="zh-CN"/>
              <a:t>·AtomicReferenceFieldUpdater：原子更新引用类型里的字段。</a:t>
            </a:r>
            <a:endParaRPr lang="en-US" altLang="zh-CN"/>
          </a:p>
          <a:p>
            <a:endParaRPr lang="en-US" altLang="zh-CN"/>
          </a:p>
          <a:p>
            <a:r>
              <a:rPr lang="zh-CN" altLang="en-US"/>
              <a:t>示例代码：</a:t>
            </a:r>
            <a:r>
              <a:rPr lang="en-US" altLang="zh-CN">
                <a:sym typeface="+mn-ea"/>
              </a:rPr>
              <a:t>ReferenceAtomic.java</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原子操作类</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原子更新字段类</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91870" y="1805940"/>
            <a:ext cx="10208260" cy="3969385"/>
          </a:xfrm>
          <a:prstGeom prst="rect">
            <a:avLst/>
          </a:prstGeom>
          <a:noFill/>
        </p:spPr>
        <p:txBody>
          <a:bodyPr wrap="square" rtlCol="0">
            <a:spAutoFit/>
          </a:bodyPr>
          <a:p>
            <a:r>
              <a:rPr lang="zh-CN" altLang="en-US"/>
              <a:t>如果需原子地更新某个类里的某个字段时，就需要使用原子更新字段类，Atomic包提供了以下3个类进行原子字段更新。</a:t>
            </a:r>
            <a:endParaRPr lang="zh-CN" altLang="en-US"/>
          </a:p>
          <a:p>
            <a:r>
              <a:rPr lang="zh-CN" altLang="en-US"/>
              <a:t>·AtomicIntegerFieldUpdater：原子更新整型的字段的更新器。</a:t>
            </a:r>
            <a:endParaRPr lang="zh-CN" altLang="en-US"/>
          </a:p>
          <a:p>
            <a:r>
              <a:rPr lang="zh-CN" altLang="en-US"/>
              <a:t>·AtomicLongFieldUpdater：原子更新长整型字段的更新器。</a:t>
            </a:r>
            <a:endParaRPr lang="zh-CN" altLang="en-US"/>
          </a:p>
          <a:p>
            <a:r>
              <a:rPr lang="zh-CN" altLang="en-US"/>
              <a:t>·AtomicStampedReference：原子更新带有版本号的引用类型。该类将整数值与引用关联起来，可用于原子的更新数据和数据的版本号，可以解决使用CAS进行原子更新时可能出现的ABA问题。</a:t>
            </a:r>
            <a:endParaRPr lang="zh-CN" altLang="en-US"/>
          </a:p>
          <a:p>
            <a:endParaRPr lang="zh-CN" altLang="en-US"/>
          </a:p>
          <a:p>
            <a:r>
              <a:rPr lang="zh-CN" altLang="en-US"/>
              <a:t>要想原子地更新字段类需要两步。</a:t>
            </a:r>
            <a:r>
              <a:rPr lang="zh-CN" altLang="en-US" b="1"/>
              <a:t>第一步，因为原子更新字段类都是抽象类，每次使用的时候必须使用静态方法newUpdater()创建一个更新器，并且需要设置想要更新的类和属性。第二步，更新类的字段（属性）必须使用public volatile修饰符。</a:t>
            </a:r>
            <a:endParaRPr lang="zh-CN" altLang="en-US"/>
          </a:p>
          <a:p>
            <a:endParaRPr lang="zh-CN" altLang="en-US"/>
          </a:p>
          <a:p>
            <a:r>
              <a:rPr lang="zh-CN" altLang="en-US"/>
              <a:t>以上3个类提供的方法几乎一样，所以本节仅以AstomicIntegerFieldUpdater为例进行讲解</a:t>
            </a:r>
            <a:endParaRPr lang="zh-CN" altLang="en-US"/>
          </a:p>
          <a:p>
            <a:endParaRPr lang="zh-CN" altLang="en-US"/>
          </a:p>
          <a:p>
            <a:r>
              <a:rPr lang="zh-CN" altLang="en-US"/>
              <a:t>示例代码：</a:t>
            </a:r>
            <a:r>
              <a:rPr lang="en-US" altLang="zh-CN"/>
              <a:t>FieldAtomicTest.java</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0505" y="202565"/>
            <a:ext cx="4333875" cy="583565"/>
          </a:xfrm>
          <a:prstGeom prst="rect">
            <a:avLst/>
          </a:prstGeom>
          <a:noFill/>
        </p:spPr>
        <p:txBody>
          <a:bodyPr wrap="square" rtlCol="0">
            <a:spAutoFit/>
          </a:bodyPr>
          <a:lstStyle/>
          <a:p>
            <a:r>
              <a:rPr kumimoji="1" lang="en-US" altLang="zh-CN" sz="3200" dirty="0">
                <a:solidFill>
                  <a:schemeClr val="accent1"/>
                </a:solidFill>
                <a:latin typeface="微软雅黑" panose="020B0503020204020204" pitchFamily="34" charset="-122"/>
                <a:ea typeface="微软雅黑" panose="020B0503020204020204" pitchFamily="34" charset="-122"/>
              </a:rPr>
              <a:t>Java</a:t>
            </a:r>
            <a:r>
              <a:rPr kumimoji="1" lang="zh-CN" altLang="en-US" sz="3200" dirty="0">
                <a:solidFill>
                  <a:schemeClr val="accent1"/>
                </a:solidFill>
                <a:latin typeface="微软雅黑" panose="020B0503020204020204" pitchFamily="34" charset="-122"/>
                <a:ea typeface="微软雅黑" panose="020B0503020204020204" pitchFamily="34" charset="-122"/>
              </a:rPr>
              <a:t>并发工具类         </a:t>
            </a:r>
            <a:endParaRPr kumimoji="1"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5" name="直角三角形 4"/>
          <p:cNvSpPr/>
          <p:nvPr/>
        </p:nvSpPr>
        <p:spPr>
          <a:xfrm rot="10800000">
            <a:off x="3723860" y="1282611"/>
            <a:ext cx="266389" cy="2663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1" y="0"/>
            <a:ext cx="8246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TextBox 1"/>
          <p:cNvSpPr txBox="1"/>
          <p:nvPr/>
        </p:nvSpPr>
        <p:spPr>
          <a:xfrm>
            <a:off x="362585" y="1667510"/>
            <a:ext cx="4069080" cy="2306955"/>
          </a:xfrm>
          <a:prstGeom prst="rect">
            <a:avLst/>
          </a:prstGeom>
          <a:noFill/>
        </p:spPr>
        <p:txBody>
          <a:bodyPr wrap="square" rtlCol="0">
            <a:spAutoFit/>
          </a:bodyPr>
          <a:lstStyle/>
          <a:p>
            <a:pPr indent="0" algn="l">
              <a:buFont typeface="Wingdings" panose="05000000000000000000" pitchFamily="2" charset="2"/>
              <a:buNone/>
            </a:pPr>
            <a:endParaRPr lang="en-US" altLang="zh-CN" b="1" dirty="0">
              <a:solidFill>
                <a:schemeClr val="accent1"/>
              </a:solidFill>
            </a:endParaRPr>
          </a:p>
          <a:p>
            <a:pPr marL="285750" indent="-285750" algn="l">
              <a:buFont typeface="Wingdings" panose="05000000000000000000" pitchFamily="2" charset="2"/>
              <a:buChar char="u"/>
            </a:pPr>
            <a:r>
              <a:rPr lang="en-US" altLang="zh-CN" b="1" dirty="0">
                <a:solidFill>
                  <a:schemeClr val="accent1"/>
                </a:solidFill>
              </a:rPr>
              <a:t>CountDownLatch</a:t>
            </a:r>
            <a:endParaRPr lang="zh-CN" altLang="en-US" b="1" dirty="0">
              <a:solidFill>
                <a:schemeClr val="accent1"/>
              </a:solidFill>
            </a:endParaRPr>
          </a:p>
          <a:p>
            <a:pPr marL="285750" indent="-285750" algn="l">
              <a:buFont typeface="Wingdings" panose="05000000000000000000" pitchFamily="2" charset="2"/>
              <a:buChar char="u"/>
            </a:pPr>
            <a:endParaRPr lang="zh-CN" altLang="en-US" b="1" dirty="0">
              <a:solidFill>
                <a:schemeClr val="accent1"/>
              </a:solidFill>
            </a:endParaRPr>
          </a:p>
          <a:p>
            <a:pPr marL="285750" indent="-285750" algn="l">
              <a:buFont typeface="Wingdings" panose="05000000000000000000" pitchFamily="2" charset="2"/>
              <a:buChar char="u"/>
            </a:pPr>
            <a:r>
              <a:rPr lang="zh-CN" b="1" dirty="0">
                <a:solidFill>
                  <a:schemeClr val="accent1"/>
                </a:solidFill>
                <a:sym typeface="+mn-ea"/>
              </a:rPr>
              <a:t>CyclicBarrier</a:t>
            </a:r>
            <a:endParaRPr lang="zh-CN" b="1" dirty="0">
              <a:solidFill>
                <a:schemeClr val="accent1"/>
              </a:solidFill>
              <a:sym typeface="+mn-ea"/>
            </a:endParaRPr>
          </a:p>
          <a:p>
            <a:pPr marL="285750" indent="-285750" algn="l">
              <a:buFont typeface="Wingdings" panose="05000000000000000000" pitchFamily="2" charset="2"/>
              <a:buChar char="u"/>
            </a:pPr>
            <a:endParaRPr lang="zh-CN" altLang="en-US" b="1" dirty="0">
              <a:solidFill>
                <a:schemeClr val="accent1"/>
              </a:solidFill>
            </a:endParaRPr>
          </a:p>
          <a:p>
            <a:pPr marL="285750" indent="-285750" algn="l">
              <a:buFont typeface="Wingdings" panose="05000000000000000000" pitchFamily="2" charset="2"/>
              <a:buChar char="u"/>
            </a:pPr>
            <a:r>
              <a:rPr lang="zh-CN" b="1" dirty="0">
                <a:solidFill>
                  <a:schemeClr val="accent1"/>
                </a:solidFill>
                <a:sym typeface="+mn-ea"/>
              </a:rPr>
              <a:t>Semaphore</a:t>
            </a:r>
            <a:endParaRPr lang="zh-CN" b="1" dirty="0">
              <a:solidFill>
                <a:schemeClr val="accent1"/>
              </a:solidFill>
              <a:sym typeface="+mn-ea"/>
            </a:endParaRPr>
          </a:p>
          <a:p>
            <a:pPr indent="0" algn="l">
              <a:buFont typeface="Wingdings" panose="05000000000000000000" pitchFamily="2" charset="2"/>
              <a:buNone/>
            </a:pPr>
            <a:endParaRPr lang="zh-CN" altLang="en-US" b="1" dirty="0">
              <a:solidFill>
                <a:schemeClr val="accent1"/>
              </a:solidFill>
              <a:sym typeface="+mn-ea"/>
            </a:endParaRPr>
          </a:p>
          <a:p>
            <a:pPr marL="285750" indent="-285750" algn="l">
              <a:buFont typeface="Wingdings" panose="05000000000000000000" pitchFamily="2" charset="2"/>
              <a:buChar char="u"/>
            </a:pPr>
            <a:r>
              <a:rPr lang="zh-CN" altLang="en-US" b="1" dirty="0">
                <a:solidFill>
                  <a:schemeClr val="accent1"/>
                </a:solidFill>
                <a:sym typeface="+mn-ea"/>
              </a:rPr>
              <a:t>Exchanger</a:t>
            </a:r>
            <a:endParaRPr lang="zh-CN" altLang="en-US" b="1" dirty="0">
              <a:solidFill>
                <a:schemeClr val="accent1"/>
              </a:solidFill>
              <a:sym typeface="+mn-ea"/>
            </a:endParaRPr>
          </a:p>
        </p:txBody>
      </p:sp>
      <p:pic>
        <p:nvPicPr>
          <p:cNvPr id="100" name="图片 99"/>
          <p:cNvPicPr/>
          <p:nvPr/>
        </p:nvPicPr>
        <p:blipFill>
          <a:blip r:embed="rId1"/>
          <a:stretch>
            <a:fillRect/>
          </a:stretch>
        </p:blipFill>
        <p:spPr>
          <a:xfrm>
            <a:off x="4564380" y="124460"/>
            <a:ext cx="7437120" cy="66090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Java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并发工具类</a:t>
              </a:r>
              <a:endParaRPr kumimoji="1" lang="zh-CN" altLang="en-US" sz="200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CountDownLatch</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91870" y="1805940"/>
            <a:ext cx="10208260" cy="4246245"/>
          </a:xfrm>
          <a:prstGeom prst="rect">
            <a:avLst/>
          </a:prstGeom>
          <a:noFill/>
        </p:spPr>
        <p:txBody>
          <a:bodyPr wrap="square" rtlCol="0">
            <a:spAutoFit/>
          </a:bodyPr>
          <a:p>
            <a:r>
              <a:rPr lang="en-US" altLang="zh-CN"/>
              <a:t>CountDownLatch 中 count down 是倒数的意思，latch 则是门闩的含义。整体含义可以理解为倒数</a:t>
            </a:r>
            <a:r>
              <a:rPr lang="zh-CN" altLang="en-US"/>
              <a:t>完成后，</a:t>
            </a:r>
            <a:r>
              <a:rPr lang="en-US" altLang="zh-CN"/>
              <a:t>门栓</a:t>
            </a:r>
            <a:r>
              <a:rPr lang="zh-CN" altLang="en-US"/>
              <a:t>打开。倒数没有完成，门栓紧闭。</a:t>
            </a:r>
            <a:r>
              <a:rPr lang="en-US" altLang="zh-CN" b="1">
                <a:solidFill>
                  <a:srgbClr val="FF0000"/>
                </a:solidFill>
                <a:sym typeface="+mn-ea"/>
              </a:rPr>
              <a:t>CountDownLatch </a:t>
            </a:r>
            <a:r>
              <a:rPr lang="zh-CN" altLang="en-US" b="1">
                <a:solidFill>
                  <a:srgbClr val="FF0000"/>
                </a:solidFill>
                <a:sym typeface="+mn-ea"/>
              </a:rPr>
              <a:t>类似于</a:t>
            </a:r>
            <a:r>
              <a:rPr lang="en-US" altLang="zh-CN" b="1">
                <a:solidFill>
                  <a:srgbClr val="FF0000"/>
                </a:solidFill>
                <a:sym typeface="+mn-ea"/>
              </a:rPr>
              <a:t> join</a:t>
            </a:r>
            <a:r>
              <a:rPr lang="zh-CN" altLang="en-US" b="1">
                <a:solidFill>
                  <a:srgbClr val="FF0000"/>
                </a:solidFill>
                <a:sym typeface="+mn-ea"/>
              </a:rPr>
              <a:t>方法</a:t>
            </a:r>
            <a:r>
              <a:rPr lang="zh-CN" altLang="en-US">
                <a:sym typeface="+mn-ea"/>
              </a:rPr>
              <a:t>，等待其他线程执行完成后，才会统一继续执行下边的代码。在JD</a:t>
            </a:r>
            <a:r>
              <a:rPr lang="zh-CN" altLang="en-US" b="1">
                <a:solidFill>
                  <a:srgbClr val="FF0000"/>
                </a:solidFill>
                <a:sym typeface="+mn-ea"/>
              </a:rPr>
              <a:t>K 1.5之后的并发包中提供的CountDownLatch也可以实现join的功能，并且比join的功能更多</a:t>
            </a:r>
            <a:r>
              <a:rPr lang="zh-CN" altLang="en-US">
                <a:sym typeface="+mn-ea"/>
              </a:rPr>
              <a:t>。</a:t>
            </a:r>
            <a:endParaRPr lang="zh-CN" altLang="en-US">
              <a:sym typeface="+mn-ea"/>
            </a:endParaRPr>
          </a:p>
          <a:p>
            <a:endParaRPr lang="zh-CN" altLang="en-US"/>
          </a:p>
          <a:p>
            <a:r>
              <a:rPr lang="zh-CN" altLang="en-US"/>
              <a:t>常用方法说明：</a:t>
            </a:r>
            <a:endParaRPr lang="zh-CN" altLang="en-US"/>
          </a:p>
          <a:p>
            <a:endParaRPr lang="zh-CN" altLang="en-US"/>
          </a:p>
          <a:p>
            <a:pPr marL="285750" indent="-285750">
              <a:buFont typeface="Wingdings" panose="05000000000000000000" charset="0"/>
              <a:buChar char="Ø"/>
            </a:pPr>
            <a:r>
              <a:rPr lang="zh-CN" altLang="en-US" b="1"/>
              <a:t>CountDownLatch(int count)</a:t>
            </a:r>
            <a:r>
              <a:rPr lang="zh-CN" altLang="en-US"/>
              <a:t>; //构造方法，创建一个值为count 的计数器。</a:t>
            </a:r>
            <a:endParaRPr lang="zh-CN" altLang="en-US"/>
          </a:p>
          <a:p>
            <a:pPr marL="285750" indent="-285750">
              <a:buFont typeface="Wingdings" panose="05000000000000000000" charset="0"/>
              <a:buChar char="Ø"/>
            </a:pPr>
            <a:r>
              <a:rPr lang="zh-CN" altLang="en-US" b="1"/>
              <a:t>await()</a:t>
            </a:r>
            <a:r>
              <a:rPr lang="zh-CN" altLang="en-US"/>
              <a:t>;//阻塞当前线程，将当前线程加入阻塞队列。</a:t>
            </a:r>
            <a:endParaRPr lang="zh-CN" altLang="en-US"/>
          </a:p>
          <a:p>
            <a:pPr marL="285750" indent="-285750">
              <a:buFont typeface="Wingdings" panose="05000000000000000000" charset="0"/>
              <a:buChar char="Ø"/>
            </a:pPr>
            <a:r>
              <a:rPr lang="zh-CN" altLang="en-US" b="1"/>
              <a:t>await(long timeout, TimeUnit unit)</a:t>
            </a:r>
            <a:r>
              <a:rPr lang="zh-CN" altLang="en-US"/>
              <a:t>;//在timeout的时间之内阻塞当前线程,时间一过则当前线程可以执行，</a:t>
            </a:r>
            <a:endParaRPr lang="zh-CN" altLang="en-US"/>
          </a:p>
          <a:p>
            <a:pPr marL="285750" indent="-285750">
              <a:buFont typeface="Wingdings" panose="05000000000000000000" charset="0"/>
              <a:buChar char="Ø"/>
            </a:pPr>
            <a:r>
              <a:rPr lang="zh-CN" altLang="en-US" b="1"/>
              <a:t>countDown()</a:t>
            </a:r>
            <a:r>
              <a:rPr lang="zh-CN" altLang="en-US"/>
              <a:t>;//对计数器进行递减1操作，当计数器递减至0时，当前线程会去唤醒阻塞队列里的所有线程。</a:t>
            </a:r>
            <a:endParaRPr lang="zh-CN" altLang="en-US"/>
          </a:p>
          <a:p>
            <a:pPr marL="285750" indent="-285750">
              <a:buFont typeface="Wingdings" panose="05000000000000000000" charset="0"/>
              <a:buChar char="Ø"/>
            </a:pPr>
            <a:endParaRPr lang="zh-CN" altLang="en-US"/>
          </a:p>
          <a:p>
            <a:pPr indent="0">
              <a:buFont typeface="Wingdings" panose="05000000000000000000" charset="0"/>
              <a:buNone/>
            </a:pP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Java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并发工具类</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CyclicBarrier </a:t>
            </a:r>
            <a:r>
              <a:rPr lang="zh-CN" altLang="en-US" sz="2400" b="1" dirty="0">
                <a:solidFill>
                  <a:srgbClr val="002060"/>
                </a:solidFill>
                <a:latin typeface="微软雅黑" panose="020B0503020204020204" pitchFamily="34" charset="-122"/>
                <a:ea typeface="微软雅黑" panose="020B0503020204020204" pitchFamily="34" charset="-122"/>
              </a:rPr>
              <a:t>循环屏障</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23620" y="1738630"/>
            <a:ext cx="10810240" cy="5077460"/>
          </a:xfrm>
          <a:prstGeom prst="rect">
            <a:avLst/>
          </a:prstGeom>
          <a:noFill/>
        </p:spPr>
        <p:txBody>
          <a:bodyPr wrap="square" rtlCol="0">
            <a:spAutoFit/>
          </a:bodyPr>
          <a:p>
            <a:pPr algn="l"/>
            <a:r>
              <a:rPr lang="zh-CN" altLang="en-US"/>
              <a:t>CyclicBarrier的字面意思是</a:t>
            </a:r>
            <a:r>
              <a:rPr lang="zh-CN" altLang="en-US" b="1"/>
              <a:t>可循环使用（Cyclic）的屏障（Barrier</a:t>
            </a:r>
            <a:r>
              <a:rPr lang="zh-CN" altLang="en-US"/>
              <a:t>）。它要做的事情是，让一组线程到达一个屏障（也可以叫同步点）时被阻塞，直到最后一个线程到达屏障时，屏障才会开门，所有被屏障拦截的线程才会继续运行。</a:t>
            </a:r>
            <a:endParaRPr lang="zh-CN" altLang="en-US"/>
          </a:p>
          <a:p>
            <a:pPr algn="l"/>
            <a:r>
              <a:rPr lang="zh-CN" altLang="en-US"/>
              <a:t>CyclicBarrier默认的构造方法是CyclicBarrier（int parties），其参数表示屏障拦截的线程数量，每个线程调用await方法告诉CyclicBarrier我已经到达了屏障，然后当前线程被阻塞。</a:t>
            </a:r>
            <a:endParaRPr lang="zh-CN" altLang="en-US"/>
          </a:p>
          <a:p>
            <a:pPr algn="l"/>
            <a:endParaRPr lang="zh-CN" altLang="en-US"/>
          </a:p>
          <a:p>
            <a:pPr algn="l"/>
            <a:r>
              <a:rPr lang="zh-CN" altLang="en-US" b="1"/>
              <a:t>CountDownLatch的计数器只能使用一次</a:t>
            </a:r>
            <a:r>
              <a:rPr lang="zh-CN" altLang="en-US"/>
              <a:t>，</a:t>
            </a:r>
            <a:r>
              <a:rPr lang="zh-CN" altLang="en-US" b="1"/>
              <a:t>而CyclicBarrier的计数器可以使用reset()方法重置</a:t>
            </a:r>
            <a:r>
              <a:rPr lang="zh-CN" altLang="en-US"/>
              <a:t>。所以CyclicBarrier能处理更为复杂的业务场景。例如，如果计算发生错误，可以重置计数器，并让线程</a:t>
            </a:r>
            <a:r>
              <a:rPr lang="zh-CN" altLang="en-US" b="1"/>
              <a:t>重新执行一次。</a:t>
            </a:r>
            <a:endParaRPr lang="zh-CN" altLang="en-US"/>
          </a:p>
          <a:p>
            <a:pPr algn="l"/>
            <a:r>
              <a:rPr lang="zh-CN" altLang="en-US"/>
              <a:t>CyclicBarrier还提供其他有用的方法，比如getNumberWaiting方法可以获得Cyclic-Barrier阻塞的线程数量。isBroken()方法用来了解阻塞的线程是否被中断。</a:t>
            </a:r>
            <a:endParaRPr lang="zh-CN" altLang="en-US"/>
          </a:p>
          <a:p>
            <a:pPr algn="l"/>
            <a:endParaRPr lang="zh-CN" altLang="en-US"/>
          </a:p>
          <a:p>
            <a:pPr algn="l"/>
            <a:r>
              <a:rPr lang="zh-CN" altLang="en-US"/>
              <a:t>示例代码：</a:t>
            </a:r>
            <a:r>
              <a:rPr lang="en-US" altLang="zh-CN"/>
              <a:t> CyclicBarriesTest.java</a:t>
            </a:r>
            <a:endParaRPr lang="en-US" altLang="zh-CN"/>
          </a:p>
          <a:p>
            <a:pPr algn="l"/>
            <a:endParaRPr lang="en-US" altLang="zh-CN"/>
          </a:p>
          <a:p>
            <a:pPr algn="l"/>
            <a:r>
              <a:rPr lang="zh-CN" altLang="en-US"/>
              <a:t>需求：</a:t>
            </a:r>
            <a:endParaRPr lang="zh-CN" altLang="en-US"/>
          </a:p>
          <a:p>
            <a:pPr algn="l"/>
            <a:r>
              <a:rPr lang="en-US" altLang="zh-CN"/>
              <a:t>1. </a:t>
            </a:r>
            <a:r>
              <a:rPr lang="zh-CN" altLang="en-US"/>
              <a:t>两条线程分别计算</a:t>
            </a:r>
            <a:r>
              <a:rPr lang="en-US" altLang="zh-CN"/>
              <a:t> </a:t>
            </a:r>
            <a:r>
              <a:rPr lang="zh-CN" altLang="en-US"/>
              <a:t>（</a:t>
            </a:r>
            <a:r>
              <a:rPr lang="en-US" altLang="zh-CN"/>
              <a:t>3*5</a:t>
            </a:r>
            <a:r>
              <a:rPr lang="zh-CN" altLang="en-US"/>
              <a:t>）</a:t>
            </a:r>
            <a:r>
              <a:rPr lang="en-US" altLang="zh-CN"/>
              <a:t> </a:t>
            </a:r>
            <a:r>
              <a:rPr lang="zh-CN" altLang="en-US"/>
              <a:t>和</a:t>
            </a:r>
            <a:r>
              <a:rPr lang="en-US" altLang="zh-CN"/>
              <a:t> </a:t>
            </a:r>
            <a:r>
              <a:rPr lang="zh-CN" altLang="en-US"/>
              <a:t>（</a:t>
            </a:r>
            <a:r>
              <a:rPr lang="en-US" altLang="zh-CN"/>
              <a:t>10+2</a:t>
            </a:r>
            <a:r>
              <a:rPr lang="zh-CN" altLang="en-US"/>
              <a:t>）的结果</a:t>
            </a:r>
            <a:endParaRPr lang="zh-CN" altLang="en-US"/>
          </a:p>
          <a:p>
            <a:pPr algn="l"/>
            <a:r>
              <a:rPr lang="en-US" altLang="zh-CN"/>
              <a:t>2. </a:t>
            </a:r>
            <a:r>
              <a:rPr lang="zh-CN" altLang="en-US"/>
              <a:t>结果计算完成后，将两个结果相加。（</a:t>
            </a:r>
            <a:r>
              <a:rPr lang="en-US" altLang="zh-CN"/>
              <a:t>27</a:t>
            </a:r>
            <a:r>
              <a:rPr lang="zh-CN" altLang="en-US"/>
              <a:t>）</a:t>
            </a:r>
            <a:endParaRPr lang="zh-CN" altLang="en-US"/>
          </a:p>
          <a:p>
            <a:pPr algn="l"/>
            <a:r>
              <a:rPr lang="en-US" altLang="zh-CN"/>
              <a:t>3. </a:t>
            </a:r>
            <a:r>
              <a:rPr lang="zh-CN" altLang="en-US"/>
              <a:t>分别使用</a:t>
            </a:r>
            <a:r>
              <a:rPr lang="en-US" altLang="zh-CN"/>
              <a:t> CountDownLatch</a:t>
            </a:r>
            <a:r>
              <a:rPr lang="zh-CN" altLang="en-US"/>
              <a:t>和</a:t>
            </a:r>
            <a:r>
              <a:rPr lang="en-US" altLang="zh-CN"/>
              <a:t>CyclicBarrier</a:t>
            </a:r>
            <a:r>
              <a:rPr lang="zh-CN" altLang="en-US"/>
              <a:t>两种方式进行代码开发，对比两者的区别。</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并发编程初探  </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115060" y="1170305"/>
            <a:ext cx="439356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线程方法源码解析</a:t>
            </a:r>
            <a:r>
              <a:rPr lang="en-US" altLang="zh-CN" sz="2400" b="1" dirty="0">
                <a:solidFill>
                  <a:srgbClr val="002060"/>
                </a:solidFill>
                <a:latin typeface="微软雅黑" panose="020B0503020204020204" pitchFamily="34" charset="-122"/>
                <a:ea typeface="微软雅黑" panose="020B0503020204020204" pitchFamily="34" charset="-122"/>
              </a:rPr>
              <a:t> - Sleep</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32865" y="1830070"/>
            <a:ext cx="2118360" cy="368300"/>
          </a:xfrm>
          <a:prstGeom prst="rect">
            <a:avLst/>
          </a:prstGeom>
          <a:noFill/>
        </p:spPr>
        <p:txBody>
          <a:bodyPr wrap="none" rtlCol="0">
            <a:spAutoFit/>
          </a:bodyPr>
          <a:p>
            <a:pPr algn="l"/>
            <a:r>
              <a:rPr lang="zh-CN" altLang="en-US"/>
              <a:t>源码：</a:t>
            </a:r>
            <a:r>
              <a:rPr lang="en-US" altLang="zh-CN"/>
              <a:t> Thread.sleep</a:t>
            </a:r>
            <a:endParaRPr lang="zh-CN" altLang="en-US"/>
          </a:p>
        </p:txBody>
      </p:sp>
      <p:sp>
        <p:nvSpPr>
          <p:cNvPr id="8" name="文本框 7"/>
          <p:cNvSpPr txBox="1"/>
          <p:nvPr/>
        </p:nvSpPr>
        <p:spPr>
          <a:xfrm>
            <a:off x="1332865" y="2374900"/>
            <a:ext cx="8650605" cy="368300"/>
          </a:xfrm>
          <a:prstGeom prst="rect">
            <a:avLst/>
          </a:prstGeom>
          <a:noFill/>
        </p:spPr>
        <p:txBody>
          <a:bodyPr wrap="square" rtlCol="0" anchor="t">
            <a:spAutoFit/>
          </a:bodyPr>
          <a:p>
            <a:r>
              <a:rPr lang="en-US" altLang="zh-CN"/>
              <a:t>1. </a:t>
            </a:r>
            <a:r>
              <a:rPr lang="zh-CN" altLang="en-US"/>
              <a:t>是否释放锁？</a:t>
            </a:r>
            <a:r>
              <a:rPr lang="en-US" altLang="zh-CN"/>
              <a:t> </a:t>
            </a:r>
            <a:r>
              <a:rPr lang="zh-CN" altLang="en-US"/>
              <a:t>不</a:t>
            </a:r>
            <a:endParaRPr lang="zh-CN" altLang="en-US"/>
          </a:p>
        </p:txBody>
      </p:sp>
      <p:pic>
        <p:nvPicPr>
          <p:cNvPr id="6" name="图片 5"/>
          <p:cNvPicPr>
            <a:picLocks noChangeAspect="1"/>
          </p:cNvPicPr>
          <p:nvPr/>
        </p:nvPicPr>
        <p:blipFill>
          <a:blip r:embed="rId2"/>
          <a:stretch>
            <a:fillRect/>
          </a:stretch>
        </p:blipFill>
        <p:spPr>
          <a:xfrm>
            <a:off x="1946910" y="2743200"/>
            <a:ext cx="8298180" cy="1371600"/>
          </a:xfrm>
          <a:prstGeom prst="rect">
            <a:avLst/>
          </a:prstGeom>
        </p:spPr>
      </p:pic>
      <p:sp>
        <p:nvSpPr>
          <p:cNvPr id="9" name="文本框 8"/>
          <p:cNvSpPr txBox="1"/>
          <p:nvPr/>
        </p:nvSpPr>
        <p:spPr>
          <a:xfrm>
            <a:off x="1332865" y="4114800"/>
            <a:ext cx="8650605" cy="368300"/>
          </a:xfrm>
          <a:prstGeom prst="rect">
            <a:avLst/>
          </a:prstGeom>
          <a:noFill/>
        </p:spPr>
        <p:txBody>
          <a:bodyPr wrap="square" rtlCol="0" anchor="t">
            <a:spAutoFit/>
          </a:bodyPr>
          <a:p>
            <a:r>
              <a:rPr lang="en-US" altLang="zh-CN"/>
              <a:t>2. </a:t>
            </a:r>
            <a:r>
              <a:rPr lang="zh-CN" altLang="en-US"/>
              <a:t>是否对中断敏感</a:t>
            </a:r>
            <a:r>
              <a:rPr lang="en-US" altLang="zh-CN"/>
              <a:t> </a:t>
            </a:r>
            <a:r>
              <a:rPr lang="zh-CN" altLang="en-US"/>
              <a:t>？</a:t>
            </a:r>
            <a:r>
              <a:rPr lang="en-US" altLang="zh-CN"/>
              <a:t> </a:t>
            </a:r>
            <a:r>
              <a:rPr lang="zh-CN" altLang="en-US"/>
              <a:t>是</a:t>
            </a:r>
            <a:endParaRPr lang="zh-CN" altLang="en-US"/>
          </a:p>
        </p:txBody>
      </p:sp>
      <p:pic>
        <p:nvPicPr>
          <p:cNvPr id="11" name="图片 10"/>
          <p:cNvPicPr>
            <a:picLocks noChangeAspect="1"/>
          </p:cNvPicPr>
          <p:nvPr/>
        </p:nvPicPr>
        <p:blipFill>
          <a:blip r:embed="rId3"/>
          <a:stretch>
            <a:fillRect/>
          </a:stretch>
        </p:blipFill>
        <p:spPr>
          <a:xfrm>
            <a:off x="1741170" y="4577080"/>
            <a:ext cx="8503920" cy="327660"/>
          </a:xfrm>
          <a:prstGeom prst="rect">
            <a:avLst/>
          </a:prstGeom>
        </p:spPr>
      </p:pic>
      <p:sp>
        <p:nvSpPr>
          <p:cNvPr id="12" name="文本框 11"/>
          <p:cNvSpPr txBox="1"/>
          <p:nvPr/>
        </p:nvSpPr>
        <p:spPr>
          <a:xfrm>
            <a:off x="1332865" y="5612765"/>
            <a:ext cx="9288780" cy="922020"/>
          </a:xfrm>
          <a:prstGeom prst="rect">
            <a:avLst/>
          </a:prstGeom>
          <a:noFill/>
        </p:spPr>
        <p:txBody>
          <a:bodyPr wrap="square" rtlCol="0" anchor="t">
            <a:spAutoFit/>
          </a:bodyPr>
          <a:p>
            <a:r>
              <a:rPr lang="en-US" altLang="zh-CN"/>
              <a:t>3. </a:t>
            </a:r>
            <a:r>
              <a:rPr lang="zh-CN" altLang="en-US"/>
              <a:t>是否释放</a:t>
            </a:r>
            <a:r>
              <a:rPr lang="en-US" altLang="zh-CN"/>
              <a:t> CPU </a:t>
            </a:r>
            <a:r>
              <a:rPr lang="zh-CN" altLang="en-US"/>
              <a:t>：</a:t>
            </a:r>
            <a:r>
              <a:rPr lang="en-US" altLang="zh-CN"/>
              <a:t> </a:t>
            </a:r>
            <a:r>
              <a:rPr lang="zh-CN" altLang="en-US"/>
              <a:t>是</a:t>
            </a:r>
            <a:endParaRPr lang="zh-CN" altLang="en-US"/>
          </a:p>
          <a:p>
            <a:r>
              <a:rPr lang="zh-CN" altLang="en-US"/>
              <a:t> </a:t>
            </a:r>
            <a:r>
              <a:rPr lang="en-US" altLang="zh-CN"/>
              <a:t>   </a:t>
            </a:r>
            <a:endParaRPr lang="en-US" altLang="zh-CN"/>
          </a:p>
          <a:p>
            <a:r>
              <a:rPr lang="en-US" altLang="zh-CN"/>
              <a:t>    </a:t>
            </a:r>
            <a:r>
              <a:rPr lang="zh-CN" altLang="en-US"/>
              <a:t>示例代码：SleepRelaseCPU</a:t>
            </a:r>
            <a:r>
              <a:rPr lang="en-US" altLang="zh-CN"/>
              <a:t>.java</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Java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并发工具类</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sz="2400" b="1" dirty="0">
                <a:solidFill>
                  <a:srgbClr val="002060"/>
                </a:solidFill>
                <a:latin typeface="微软雅黑" panose="020B0503020204020204" pitchFamily="34" charset="-122"/>
                <a:ea typeface="微软雅黑" panose="020B0503020204020204" pitchFamily="34" charset="-122"/>
              </a:rPr>
              <a:t>Semaphore（信号量）</a:t>
            </a:r>
            <a:endParaRPr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23620" y="1738630"/>
            <a:ext cx="10810240" cy="2584450"/>
          </a:xfrm>
          <a:prstGeom prst="rect">
            <a:avLst/>
          </a:prstGeom>
          <a:noFill/>
        </p:spPr>
        <p:txBody>
          <a:bodyPr wrap="square" rtlCol="0">
            <a:spAutoFit/>
          </a:bodyPr>
          <a:p>
            <a:pPr algn="l"/>
            <a:r>
              <a:rPr lang="zh-CN" altLang="en-US"/>
              <a:t>Semaphore（信号量）是用来控制同时访问特定资源的线程数量，它通过协调各个线程，以保证合理的使用公共资源。</a:t>
            </a:r>
            <a:endParaRPr lang="zh-CN" altLang="en-US"/>
          </a:p>
          <a:p>
            <a:pPr algn="l"/>
            <a:endParaRPr lang="zh-CN" altLang="en-US"/>
          </a:p>
          <a:p>
            <a:pPr algn="l"/>
            <a:r>
              <a:rPr lang="zh-CN" altLang="en-US"/>
              <a:t>Semaphore可以用于做流量控制，特别是公用资源有限的应用场景，比如数据库连接。假如有一个需求，要读取几万个文件的数据，因为都是IO密集型任务，我们可以启动几十个线程并发地读取，但是如果读到内存后，还需要存储到数据库中，而数据库的连接数只有10个，这时我们必须控制只有10个线程同时获取数据库连接保存数据，否则会报错无法获取数据库连接。这个时候，就可以使用Semaphore来做流量控制。</a:t>
            </a:r>
            <a:endParaRPr lang="zh-CN" altLang="en-US"/>
          </a:p>
          <a:p>
            <a:pPr algn="l"/>
            <a:endParaRPr lang="zh-CN" altLang="en-US"/>
          </a:p>
          <a:p>
            <a:pPr algn="l"/>
            <a:r>
              <a:rPr lang="zh-CN" altLang="en-US"/>
              <a:t>示例代码：</a:t>
            </a:r>
            <a:r>
              <a:rPr b="1" dirty="0">
                <a:solidFill>
                  <a:srgbClr val="002060"/>
                </a:solidFill>
                <a:latin typeface="微软雅黑" panose="020B0503020204020204" pitchFamily="34" charset="-122"/>
                <a:ea typeface="微软雅黑" panose="020B0503020204020204" pitchFamily="34" charset="-122"/>
                <a:sym typeface="+mn-ea"/>
              </a:rPr>
              <a:t>Semaphore</a:t>
            </a:r>
            <a:r>
              <a:rPr lang="en-US" b="1" dirty="0">
                <a:solidFill>
                  <a:srgbClr val="002060"/>
                </a:solidFill>
                <a:latin typeface="微软雅黑" panose="020B0503020204020204" pitchFamily="34" charset="-122"/>
                <a:ea typeface="微软雅黑" panose="020B0503020204020204" pitchFamily="34" charset="-122"/>
                <a:sym typeface="+mn-ea"/>
              </a:rPr>
              <a:t>Test.java</a:t>
            </a:r>
            <a:endParaRPr lang="en-US" b="1" dirty="0">
              <a:solidFill>
                <a:srgbClr val="002060"/>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kumimoji="1" lang="en-US" altLang="zh-CN" sz="2000" dirty="0">
                  <a:solidFill>
                    <a:schemeClr val="accent1"/>
                  </a:solidFill>
                  <a:latin typeface="微软雅黑" panose="020B0503020204020204" pitchFamily="34" charset="-122"/>
                  <a:ea typeface="微软雅黑" panose="020B0503020204020204" pitchFamily="34" charset="-122"/>
                  <a:sym typeface="+mn-ea"/>
                </a:rPr>
                <a:t>Java </a:t>
              </a:r>
              <a:r>
                <a:rPr kumimoji="1" lang="zh-CN" altLang="en-US" sz="2000" dirty="0">
                  <a:solidFill>
                    <a:schemeClr val="accent1"/>
                  </a:solidFill>
                  <a:latin typeface="微软雅黑" panose="020B0503020204020204" pitchFamily="34" charset="-122"/>
                  <a:ea typeface="微软雅黑" panose="020B0503020204020204" pitchFamily="34" charset="-122"/>
                  <a:sym typeface="+mn-ea"/>
                </a:rPr>
                <a:t>并发工具类</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sz="2400" b="1" dirty="0">
                <a:solidFill>
                  <a:srgbClr val="002060"/>
                </a:solidFill>
                <a:latin typeface="微软雅黑" panose="020B0503020204020204" pitchFamily="34" charset="-122"/>
                <a:ea typeface="微软雅黑" panose="020B0503020204020204" pitchFamily="34" charset="-122"/>
              </a:rPr>
              <a:t>Exchanger</a:t>
            </a:r>
            <a:r>
              <a:rPr lang="en-US" sz="2400" b="1" dirty="0">
                <a:solidFill>
                  <a:srgbClr val="002060"/>
                </a:solidFill>
                <a:latin typeface="微软雅黑" panose="020B0503020204020204" pitchFamily="34" charset="-122"/>
                <a:ea typeface="微软雅黑" panose="020B0503020204020204" pitchFamily="34" charset="-122"/>
              </a:rPr>
              <a:t> - </a:t>
            </a:r>
            <a:r>
              <a:rPr sz="2400" b="1" dirty="0">
                <a:solidFill>
                  <a:srgbClr val="002060"/>
                </a:solidFill>
                <a:latin typeface="微软雅黑" panose="020B0503020204020204" pitchFamily="34" charset="-122"/>
                <a:ea typeface="微软雅黑" panose="020B0503020204020204" pitchFamily="34" charset="-122"/>
                <a:sym typeface="+mn-ea"/>
              </a:rPr>
              <a:t>线程间</a:t>
            </a:r>
            <a:r>
              <a:rPr lang="zh-CN" sz="2400" b="1" dirty="0">
                <a:solidFill>
                  <a:srgbClr val="002060"/>
                </a:solidFill>
                <a:latin typeface="微软雅黑" panose="020B0503020204020204" pitchFamily="34" charset="-122"/>
                <a:ea typeface="微软雅黑" panose="020B0503020204020204" pitchFamily="34" charset="-122"/>
                <a:sym typeface="+mn-ea"/>
              </a:rPr>
              <a:t>数据交换</a:t>
            </a:r>
            <a:endParaRPr lang="zh-CN" sz="2400" b="1" dirty="0">
              <a:solidFill>
                <a:srgbClr val="002060"/>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59815" y="1876425"/>
            <a:ext cx="10605135" cy="3138170"/>
          </a:xfrm>
          <a:prstGeom prst="rect">
            <a:avLst/>
          </a:prstGeom>
          <a:noFill/>
        </p:spPr>
        <p:txBody>
          <a:bodyPr wrap="square" rtlCol="0" anchor="t">
            <a:spAutoFit/>
          </a:bodyPr>
          <a:p>
            <a:r>
              <a:rPr lang="zh-CN" altLang="en-US"/>
              <a:t>Exchanger（交换者）是一个用于线程间协作的工具类。Exchanger用于进行线程间的数据交换。它提供一个同步点，在这个同步点，两个线程可以交换彼此的数据。这两个线程通过exchange方法交换数据，如果第一个线程先执行exchange()方法，它会一直等待第二个线程也执行exchange方法，当两个线程都到达同步点时，这两个线程就可以交换数据，将本线程生产出来的数据传递给对方。</a:t>
            </a:r>
            <a:endParaRPr lang="zh-CN" altLang="en-US"/>
          </a:p>
          <a:p>
            <a:endParaRPr lang="zh-CN" altLang="en-US"/>
          </a:p>
          <a:p>
            <a:r>
              <a:rPr lang="zh-CN" altLang="en-US"/>
              <a:t>下面来看一下Exchanger的应用场景。Exchanger可以用于遗传算法，遗传算法里需要选出两个人作为交配对象，这时候会交换两人的数据，并使用交叉规则得出2个交配结果。Exchanger也可以用于校对工作，比如我们需要将纸制银行流水通过人工的方式录入成电子银行流水，为了避免错误，采用AB岗两人进行录入，录入到Excel之后，系统需要加载这两个Excel，并对两个Excel数据进行校对，看看是否录入一致。</a:t>
            </a:r>
            <a:endParaRPr lang="zh-CN" altLang="en-US"/>
          </a:p>
          <a:p>
            <a:endParaRPr lang="zh-CN" altLang="en-US"/>
          </a:p>
          <a:p>
            <a:r>
              <a:rPr lang="zh-CN" altLang="en-US"/>
              <a:t>示例代码：</a:t>
            </a:r>
            <a:r>
              <a:rPr lang="en-US" altLang="zh-CN"/>
              <a:t>ExchangerTest.java</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0505" y="202565"/>
            <a:ext cx="4333875" cy="583565"/>
          </a:xfrm>
          <a:prstGeom prst="rect">
            <a:avLst/>
          </a:prstGeom>
          <a:noFill/>
        </p:spPr>
        <p:txBody>
          <a:bodyPr wrap="square" rtlCol="0">
            <a:spAutoFit/>
          </a:bodyPr>
          <a:lstStyle/>
          <a:p>
            <a:r>
              <a:rPr kumimoji="1" lang="zh-CN" altLang="en-US" sz="3200" dirty="0">
                <a:solidFill>
                  <a:schemeClr val="accent1"/>
                </a:solidFill>
                <a:latin typeface="微软雅黑" panose="020B0503020204020204" pitchFamily="34" charset="-122"/>
                <a:ea typeface="微软雅黑" panose="020B0503020204020204" pitchFamily="34" charset="-122"/>
              </a:rPr>
              <a:t>线程安全的队列         </a:t>
            </a:r>
            <a:endParaRPr kumimoji="1"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5" name="直角三角形 4"/>
          <p:cNvSpPr/>
          <p:nvPr/>
        </p:nvSpPr>
        <p:spPr>
          <a:xfrm rot="10800000">
            <a:off x="3723860" y="1282611"/>
            <a:ext cx="266389" cy="2663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1" y="0"/>
            <a:ext cx="8246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TextBox 1"/>
          <p:cNvSpPr txBox="1"/>
          <p:nvPr/>
        </p:nvSpPr>
        <p:spPr>
          <a:xfrm>
            <a:off x="362585" y="1667510"/>
            <a:ext cx="4069080" cy="2584450"/>
          </a:xfrm>
          <a:prstGeom prst="rect">
            <a:avLst/>
          </a:prstGeom>
          <a:noFill/>
        </p:spPr>
        <p:txBody>
          <a:bodyPr wrap="square" rtlCol="0">
            <a:spAutoFit/>
          </a:bodyPr>
          <a:lstStyle/>
          <a:p>
            <a:pPr indent="0" algn="l">
              <a:buFont typeface="Wingdings" panose="05000000000000000000" pitchFamily="2" charset="2"/>
              <a:buNone/>
            </a:pPr>
            <a:endParaRPr lang="en-US" altLang="zh-CN" b="1" dirty="0">
              <a:solidFill>
                <a:schemeClr val="accent1"/>
              </a:solidFill>
            </a:endParaRPr>
          </a:p>
          <a:p>
            <a:pPr marL="285750" indent="-285750" algn="l">
              <a:buFont typeface="Wingdings" panose="05000000000000000000" pitchFamily="2" charset="2"/>
              <a:buChar char="u"/>
            </a:pPr>
            <a:r>
              <a:rPr lang="zh-CN" altLang="en-US" b="1" dirty="0">
                <a:solidFill>
                  <a:schemeClr val="accent1"/>
                </a:solidFill>
                <a:sym typeface="+mn-ea"/>
              </a:rPr>
              <a:t>非阻塞队列</a:t>
            </a:r>
            <a:r>
              <a:rPr lang="en-US" altLang="zh-CN" b="1" dirty="0">
                <a:solidFill>
                  <a:schemeClr val="accent1"/>
                </a:solidFill>
                <a:sym typeface="+mn-ea"/>
              </a:rPr>
              <a:t> - ConcurrentLinkedQueue</a:t>
            </a:r>
            <a:endParaRPr lang="en-US" altLang="zh-CN" b="1" dirty="0">
              <a:solidFill>
                <a:schemeClr val="accent1"/>
              </a:solidFill>
              <a:sym typeface="+mn-ea"/>
            </a:endParaRPr>
          </a:p>
          <a:p>
            <a:pPr indent="0" algn="l">
              <a:buFont typeface="Wingdings" panose="05000000000000000000" pitchFamily="2" charset="2"/>
              <a:buNone/>
            </a:pPr>
            <a:endParaRPr lang="en-US" altLang="zh-CN" b="1" dirty="0">
              <a:solidFill>
                <a:schemeClr val="accent1"/>
              </a:solidFill>
              <a:sym typeface="+mn-ea"/>
            </a:endParaRPr>
          </a:p>
          <a:p>
            <a:pPr marL="285750" indent="-285750" algn="l">
              <a:buFont typeface="Wingdings" panose="05000000000000000000" pitchFamily="2" charset="2"/>
              <a:buChar char="u"/>
            </a:pPr>
            <a:r>
              <a:rPr lang="zh-CN" altLang="en-US" b="1" dirty="0">
                <a:solidFill>
                  <a:schemeClr val="accent1"/>
                </a:solidFill>
                <a:sym typeface="+mn-ea"/>
              </a:rPr>
              <a:t>阻塞队列介绍</a:t>
            </a:r>
            <a:endParaRPr lang="zh-CN" altLang="en-US" b="1" dirty="0">
              <a:solidFill>
                <a:schemeClr val="accent1"/>
              </a:solidFill>
              <a:sym typeface="+mn-ea"/>
            </a:endParaRPr>
          </a:p>
          <a:p>
            <a:pPr marL="285750" indent="-285750" algn="l">
              <a:buFont typeface="Wingdings" panose="05000000000000000000" pitchFamily="2" charset="2"/>
              <a:buChar char="u"/>
            </a:pPr>
            <a:endParaRPr lang="zh-CN" altLang="en-US" b="1" dirty="0">
              <a:solidFill>
                <a:schemeClr val="accent1"/>
              </a:solidFill>
              <a:sym typeface="+mn-ea"/>
            </a:endParaRPr>
          </a:p>
          <a:p>
            <a:pPr marL="285750" indent="-285750" algn="l">
              <a:buFont typeface="Wingdings" panose="05000000000000000000" pitchFamily="2" charset="2"/>
              <a:buChar char="u"/>
            </a:pPr>
            <a:r>
              <a:rPr lang="zh-CN" altLang="en-US" b="1" dirty="0">
                <a:solidFill>
                  <a:schemeClr val="accent1"/>
                </a:solidFill>
                <a:sym typeface="+mn-ea"/>
              </a:rPr>
              <a:t>阻塞队列一一详解</a:t>
            </a:r>
            <a:endParaRPr lang="zh-CN" altLang="en-US" b="1" dirty="0">
              <a:solidFill>
                <a:schemeClr val="accent1"/>
              </a:solidFill>
              <a:sym typeface="+mn-ea"/>
            </a:endParaRPr>
          </a:p>
          <a:p>
            <a:pPr marL="285750" indent="-285750" algn="l">
              <a:buFont typeface="Wingdings" panose="05000000000000000000" pitchFamily="2" charset="2"/>
              <a:buChar char="u"/>
            </a:pPr>
            <a:endParaRPr lang="zh-CN" altLang="en-US" b="1" dirty="0">
              <a:solidFill>
                <a:schemeClr val="accent1"/>
              </a:solidFill>
              <a:sym typeface="+mn-ea"/>
            </a:endParaRPr>
          </a:p>
          <a:p>
            <a:pPr marL="285750" indent="-285750" algn="l">
              <a:buFont typeface="Wingdings" panose="05000000000000000000" pitchFamily="2" charset="2"/>
              <a:buChar char="u"/>
            </a:pPr>
            <a:r>
              <a:rPr lang="en-US" altLang="zh-CN" b="1" dirty="0">
                <a:solidFill>
                  <a:schemeClr val="accent1"/>
                </a:solidFill>
                <a:sym typeface="+mn-ea"/>
              </a:rPr>
              <a:t>Fork/Join</a:t>
            </a:r>
            <a:r>
              <a:rPr lang="zh-CN" altLang="en-US" b="1" dirty="0">
                <a:solidFill>
                  <a:schemeClr val="accent1"/>
                </a:solidFill>
                <a:sym typeface="+mn-ea"/>
              </a:rPr>
              <a:t>框架</a:t>
            </a:r>
            <a:endParaRPr lang="zh-CN" altLang="en-US" b="1" dirty="0">
              <a:solidFill>
                <a:schemeClr val="accent1"/>
              </a:solidFill>
              <a:sym typeface="+mn-ea"/>
            </a:endParaRPr>
          </a:p>
        </p:txBody>
      </p:sp>
      <p:pic>
        <p:nvPicPr>
          <p:cNvPr id="100" name="图片 99"/>
          <p:cNvPicPr/>
          <p:nvPr/>
        </p:nvPicPr>
        <p:blipFill>
          <a:blip r:embed="rId1"/>
          <a:stretch>
            <a:fillRect/>
          </a:stretch>
        </p:blipFill>
        <p:spPr>
          <a:xfrm>
            <a:off x="4564380" y="124460"/>
            <a:ext cx="7437120" cy="66090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队列</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sz="2400" b="1" dirty="0">
                <a:solidFill>
                  <a:srgbClr val="002060"/>
                </a:solidFill>
                <a:latin typeface="微软雅黑" panose="020B0503020204020204" pitchFamily="34" charset="-122"/>
                <a:ea typeface="微软雅黑" panose="020B0503020204020204" pitchFamily="34" charset="-122"/>
                <a:sym typeface="+mn-ea"/>
              </a:rPr>
              <a:t>ConcurrentLinkedQueue</a:t>
            </a:r>
            <a:endParaRPr sz="2400" b="1" dirty="0">
              <a:solidFill>
                <a:srgbClr val="002060"/>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59815" y="1876425"/>
            <a:ext cx="10605135" cy="2584450"/>
          </a:xfrm>
          <a:prstGeom prst="rect">
            <a:avLst/>
          </a:prstGeom>
          <a:noFill/>
        </p:spPr>
        <p:txBody>
          <a:bodyPr wrap="square" rtlCol="0" anchor="t">
            <a:spAutoFit/>
          </a:bodyPr>
          <a:p>
            <a:r>
              <a:rPr lang="zh-CN" altLang="en-US"/>
              <a:t>在并发编程中，有时候需要使用线程安全的队列。如果要实现一个线程安全的队列有两种方式：一种是使用</a:t>
            </a:r>
            <a:r>
              <a:rPr lang="zh-CN" altLang="en-US" b="1"/>
              <a:t>阻塞算法</a:t>
            </a:r>
            <a:r>
              <a:rPr lang="zh-CN" altLang="en-US"/>
              <a:t>，另一种是使</a:t>
            </a:r>
            <a:r>
              <a:rPr lang="zh-CN" altLang="en-US" b="1"/>
              <a:t>用非阻塞算法</a:t>
            </a:r>
            <a:r>
              <a:rPr lang="zh-CN" altLang="en-US"/>
              <a:t>。使用阻塞算法的队列可以用一个锁（入队和出队用同一把锁）或两个锁（入队和出队用不同的锁）等方式来实现。非阻塞的实现方式则可以使用循环CAS的方式来实现</a:t>
            </a:r>
            <a:endParaRPr lang="zh-CN" altLang="en-US"/>
          </a:p>
          <a:p>
            <a:endParaRPr lang="zh-CN" altLang="en-US"/>
          </a:p>
          <a:p>
            <a:r>
              <a:rPr lang="zh-CN" altLang="en-US"/>
              <a:t>ConcurrentLinkedQueue是一个基于</a:t>
            </a:r>
            <a:r>
              <a:rPr lang="zh-CN" altLang="en-US" b="1"/>
              <a:t>链接节点的无界线程安全队列</a:t>
            </a:r>
            <a:r>
              <a:rPr lang="zh-CN" altLang="en-US"/>
              <a:t>，它采用先进先出的规则对节点进行排序，当我们添加一个元素的时候，它会添加到队列的尾部；当我们获取一个元素时，它会返回队列头部的元素。它采用了“wait-free”算法（即</a:t>
            </a:r>
            <a:r>
              <a:rPr lang="zh-CN" altLang="en-US" b="1"/>
              <a:t>CAS算法</a:t>
            </a:r>
            <a:r>
              <a:rPr lang="zh-CN" altLang="en-US"/>
              <a:t>）来实现。</a:t>
            </a:r>
            <a:endParaRPr lang="zh-CN" altLang="en-US"/>
          </a:p>
          <a:p>
            <a:endParaRPr lang="zh-CN" altLang="en-US"/>
          </a:p>
          <a:p>
            <a:endParaRPr lang="zh-CN" altLang="en-US"/>
          </a:p>
        </p:txBody>
      </p:sp>
      <p:pic>
        <p:nvPicPr>
          <p:cNvPr id="6" name="图片 5"/>
          <p:cNvPicPr>
            <a:picLocks noChangeAspect="1"/>
          </p:cNvPicPr>
          <p:nvPr/>
        </p:nvPicPr>
        <p:blipFill>
          <a:blip r:embed="rId2"/>
          <a:stretch>
            <a:fillRect/>
          </a:stretch>
        </p:blipFill>
        <p:spPr>
          <a:xfrm>
            <a:off x="2888615" y="4007485"/>
            <a:ext cx="6414135" cy="27031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队列</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sz="2400" b="1" dirty="0">
                <a:solidFill>
                  <a:srgbClr val="002060"/>
                </a:solidFill>
                <a:latin typeface="微软雅黑" panose="020B0503020204020204" pitchFamily="34" charset="-122"/>
                <a:ea typeface="微软雅黑" panose="020B0503020204020204" pitchFamily="34" charset="-122"/>
                <a:sym typeface="+mn-ea"/>
              </a:rPr>
              <a:t>ConcurrentLinkedQueue</a:t>
            </a:r>
            <a:r>
              <a:rPr lang="en-US" sz="2400" b="1" dirty="0">
                <a:solidFill>
                  <a:srgbClr val="002060"/>
                </a:solidFill>
                <a:latin typeface="微软雅黑" panose="020B0503020204020204" pitchFamily="34" charset="-122"/>
                <a:ea typeface="微软雅黑" panose="020B0503020204020204" pitchFamily="34" charset="-122"/>
                <a:sym typeface="+mn-ea"/>
              </a:rPr>
              <a:t> </a:t>
            </a:r>
            <a:r>
              <a:rPr lang="zh-CN" altLang="en-US" sz="2400" b="1" dirty="0">
                <a:solidFill>
                  <a:srgbClr val="002060"/>
                </a:solidFill>
                <a:latin typeface="微软雅黑" panose="020B0503020204020204" pitchFamily="34" charset="-122"/>
                <a:ea typeface="微软雅黑" panose="020B0503020204020204" pitchFamily="34" charset="-122"/>
                <a:sym typeface="+mn-ea"/>
              </a:rPr>
              <a:t>入队列</a:t>
            </a:r>
            <a:endParaRPr lang="zh-CN" altLang="en-US" sz="2400" b="1" dirty="0">
              <a:solidFill>
                <a:srgbClr val="002060"/>
              </a:solidFill>
              <a:latin typeface="微软雅黑" panose="020B0503020204020204" pitchFamily="34" charset="-122"/>
              <a:ea typeface="微软雅黑" panose="020B0503020204020204" pitchFamily="34" charset="-122"/>
              <a:sym typeface="+mn-ea"/>
            </a:endParaRPr>
          </a:p>
        </p:txBody>
      </p:sp>
      <p:pic>
        <p:nvPicPr>
          <p:cNvPr id="9" name="图片 8"/>
          <p:cNvPicPr>
            <a:picLocks noChangeAspect="1"/>
          </p:cNvPicPr>
          <p:nvPr/>
        </p:nvPicPr>
        <p:blipFill>
          <a:blip r:embed="rId2"/>
          <a:stretch>
            <a:fillRect/>
          </a:stretch>
        </p:blipFill>
        <p:spPr>
          <a:xfrm>
            <a:off x="5003165" y="1610360"/>
            <a:ext cx="6835140" cy="3498850"/>
          </a:xfrm>
          <a:prstGeom prst="rect">
            <a:avLst/>
          </a:prstGeom>
        </p:spPr>
      </p:pic>
      <p:sp>
        <p:nvSpPr>
          <p:cNvPr id="11" name="文本框 10"/>
          <p:cNvSpPr txBox="1"/>
          <p:nvPr/>
        </p:nvSpPr>
        <p:spPr>
          <a:xfrm>
            <a:off x="688340" y="1953260"/>
            <a:ext cx="4147185" cy="3138170"/>
          </a:xfrm>
          <a:prstGeom prst="rect">
            <a:avLst/>
          </a:prstGeom>
          <a:noFill/>
        </p:spPr>
        <p:txBody>
          <a:bodyPr wrap="square" rtlCol="0" anchor="t">
            <a:spAutoFit/>
          </a:bodyPr>
          <a:p>
            <a:r>
              <a:rPr lang="zh-CN" altLang="en-US" b="1"/>
              <a:t>·添加元素1</a:t>
            </a:r>
            <a:r>
              <a:rPr lang="zh-CN" altLang="en-US"/>
              <a:t>。队列更新head节点的next节点为元素1节点。又因为tail节点默认情况下等于head节点，所以它们的next节点都指向元素1节点。</a:t>
            </a:r>
            <a:endParaRPr lang="zh-CN" altLang="en-US"/>
          </a:p>
          <a:p>
            <a:r>
              <a:rPr lang="zh-CN" altLang="en-US" b="1"/>
              <a:t>·添加元素2</a:t>
            </a:r>
            <a:r>
              <a:rPr lang="zh-CN" altLang="en-US"/>
              <a:t>。队列首先设置元素1节点的next节点为元素2节点，然后更新tail节点指向元素2节点。</a:t>
            </a:r>
            <a:endParaRPr lang="zh-CN" altLang="en-US"/>
          </a:p>
          <a:p>
            <a:r>
              <a:rPr lang="zh-CN" altLang="en-US" b="1"/>
              <a:t>·添加元素3</a:t>
            </a:r>
            <a:r>
              <a:rPr lang="zh-CN" altLang="en-US"/>
              <a:t>，设置tail节点的next节点为元素3节点。</a:t>
            </a:r>
            <a:endParaRPr lang="zh-CN" altLang="en-US"/>
          </a:p>
          <a:p>
            <a:r>
              <a:rPr lang="zh-CN" altLang="en-US" b="1"/>
              <a:t>·添加元素4</a:t>
            </a:r>
            <a:r>
              <a:rPr lang="zh-CN" altLang="en-US"/>
              <a:t>，设置元素3的next节点为元素4节点，然后将tail节点指向元素4节点。</a:t>
            </a:r>
            <a:endParaRPr lang="zh-CN" altLang="en-US"/>
          </a:p>
        </p:txBody>
      </p:sp>
      <p:sp>
        <p:nvSpPr>
          <p:cNvPr id="12" name="文本框 11"/>
          <p:cNvSpPr txBox="1"/>
          <p:nvPr/>
        </p:nvSpPr>
        <p:spPr>
          <a:xfrm>
            <a:off x="688340" y="5195570"/>
            <a:ext cx="11273790" cy="922020"/>
          </a:xfrm>
          <a:prstGeom prst="rect">
            <a:avLst/>
          </a:prstGeom>
          <a:noFill/>
        </p:spPr>
        <p:txBody>
          <a:bodyPr wrap="square" rtlCol="0" anchor="t">
            <a:spAutoFit/>
          </a:bodyPr>
          <a:p>
            <a:r>
              <a:rPr lang="zh-CN" altLang="en-US"/>
              <a:t>入队主要做两件事情：第一是将入队节点设置成当前队列尾节点的下一个节点；第二是更新tail节点，</a:t>
            </a:r>
            <a:r>
              <a:rPr lang="zh-CN" altLang="en-US" b="1"/>
              <a:t>如果tail节点的next节点不为空，则将入队节点设置成tail节点</a:t>
            </a:r>
            <a:r>
              <a:rPr lang="zh-CN" altLang="en-US"/>
              <a:t>，</a:t>
            </a:r>
            <a:r>
              <a:rPr lang="zh-CN" altLang="en-US" b="1"/>
              <a:t>如果tail节点的next节点为空，则将入队节点设置成tail的next节点</a:t>
            </a:r>
            <a:r>
              <a:rPr lang="zh-CN" altLang="en-US"/>
              <a:t>，所以</a:t>
            </a:r>
            <a:r>
              <a:rPr lang="zh-CN" altLang="en-US" b="1">
                <a:solidFill>
                  <a:srgbClr val="FF0000"/>
                </a:solidFill>
              </a:rPr>
              <a:t>tail节点不总是尾节点</a:t>
            </a:r>
            <a:endParaRPr lang="zh-CN" altLang="en-US"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队列</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sz="2400" b="1" dirty="0">
                <a:solidFill>
                  <a:srgbClr val="002060"/>
                </a:solidFill>
                <a:latin typeface="微软雅黑" panose="020B0503020204020204" pitchFamily="34" charset="-122"/>
                <a:ea typeface="微软雅黑" panose="020B0503020204020204" pitchFamily="34" charset="-122"/>
                <a:sym typeface="+mn-ea"/>
              </a:rPr>
              <a:t>ConcurrentLinkedQueue</a:t>
            </a:r>
            <a:r>
              <a:rPr lang="en-US" sz="2400" b="1" dirty="0">
                <a:solidFill>
                  <a:srgbClr val="002060"/>
                </a:solidFill>
                <a:latin typeface="微软雅黑" panose="020B0503020204020204" pitchFamily="34" charset="-122"/>
                <a:ea typeface="微软雅黑" panose="020B0503020204020204" pitchFamily="34" charset="-122"/>
                <a:sym typeface="+mn-ea"/>
              </a:rPr>
              <a:t> </a:t>
            </a:r>
            <a:r>
              <a:rPr lang="zh-CN" altLang="en-US" sz="2400" b="1" dirty="0">
                <a:solidFill>
                  <a:srgbClr val="002060"/>
                </a:solidFill>
                <a:latin typeface="微软雅黑" panose="020B0503020204020204" pitchFamily="34" charset="-122"/>
                <a:ea typeface="微软雅黑" panose="020B0503020204020204" pitchFamily="34" charset="-122"/>
                <a:sym typeface="+mn-ea"/>
              </a:rPr>
              <a:t>出</a:t>
            </a:r>
            <a:r>
              <a:rPr lang="zh-CN" altLang="en-US" sz="2400" b="1" dirty="0">
                <a:solidFill>
                  <a:srgbClr val="002060"/>
                </a:solidFill>
                <a:latin typeface="微软雅黑" panose="020B0503020204020204" pitchFamily="34" charset="-122"/>
                <a:ea typeface="微软雅黑" panose="020B0503020204020204" pitchFamily="34" charset="-122"/>
                <a:sym typeface="+mn-ea"/>
              </a:rPr>
              <a:t>队列</a:t>
            </a:r>
            <a:endParaRPr lang="zh-CN" altLang="en-US" sz="2400" b="1" dirty="0">
              <a:solidFill>
                <a:srgbClr val="002060"/>
              </a:solidFill>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696595" y="1674495"/>
            <a:ext cx="4212590" cy="3138170"/>
          </a:xfrm>
          <a:prstGeom prst="rect">
            <a:avLst/>
          </a:prstGeom>
          <a:noFill/>
        </p:spPr>
        <p:txBody>
          <a:bodyPr wrap="square" rtlCol="0" anchor="t">
            <a:spAutoFit/>
          </a:bodyPr>
          <a:p>
            <a:r>
              <a:rPr lang="zh-CN" altLang="en-US"/>
              <a:t>出队列的就是从队列里返回一个节点元素，并清空该节点对元素的引用。让我们通过每个节点出队的快照来观察一下head节点的变化，如图所示。</a:t>
            </a:r>
            <a:endParaRPr lang="zh-CN" altLang="en-US"/>
          </a:p>
          <a:p>
            <a:r>
              <a:rPr lang="zh-CN" altLang="en-US"/>
              <a:t>从图中可知，并不是每次出队时都更新head节点，当head节点里有元素时，直接弹出head节点里的元素，而不会更新head节点。只有当head节点里没有元素时，出队操作才会更新head节点。</a:t>
            </a:r>
            <a:endParaRPr lang="zh-CN" altLang="en-US"/>
          </a:p>
          <a:p>
            <a:endParaRPr lang="zh-CN" altLang="en-US"/>
          </a:p>
          <a:p>
            <a:endParaRPr lang="zh-CN" altLang="en-US"/>
          </a:p>
        </p:txBody>
      </p:sp>
      <p:pic>
        <p:nvPicPr>
          <p:cNvPr id="6" name="图片 5"/>
          <p:cNvPicPr>
            <a:picLocks noChangeAspect="1"/>
          </p:cNvPicPr>
          <p:nvPr/>
        </p:nvPicPr>
        <p:blipFill>
          <a:blip r:embed="rId2"/>
          <a:stretch>
            <a:fillRect/>
          </a:stretch>
        </p:blipFill>
        <p:spPr>
          <a:xfrm>
            <a:off x="5165090" y="1674495"/>
            <a:ext cx="5894705" cy="3837940"/>
          </a:xfrm>
          <a:prstGeom prst="rect">
            <a:avLst/>
          </a:prstGeom>
        </p:spPr>
      </p:pic>
      <p:sp>
        <p:nvSpPr>
          <p:cNvPr id="7" name="文本框 6"/>
          <p:cNvSpPr txBox="1"/>
          <p:nvPr/>
        </p:nvSpPr>
        <p:spPr>
          <a:xfrm>
            <a:off x="777875" y="5043170"/>
            <a:ext cx="9523730" cy="1198880"/>
          </a:xfrm>
          <a:prstGeom prst="rect">
            <a:avLst/>
          </a:prstGeom>
          <a:noFill/>
        </p:spPr>
        <p:txBody>
          <a:bodyPr wrap="square" rtlCol="0" anchor="t">
            <a:spAutoFit/>
          </a:bodyPr>
          <a:p>
            <a:r>
              <a:rPr lang="zh-CN" altLang="en-US">
                <a:sym typeface="+mn-ea"/>
              </a:rPr>
              <a:t>源码：</a:t>
            </a:r>
            <a:r>
              <a:rPr lang="en-US" altLang="zh-CN">
                <a:sym typeface="+mn-ea"/>
              </a:rPr>
              <a:t> </a:t>
            </a:r>
            <a:r>
              <a:rPr lang="zh-CN" altLang="en-US">
                <a:sym typeface="+mn-ea"/>
              </a:rPr>
              <a:t>不看。（由于这部分代码涉及到并发场景下的情况，源码不容易理解。）需要知道</a:t>
            </a:r>
            <a:r>
              <a:rPr lang="en-US" altLang="zh-CN">
                <a:sym typeface="+mn-ea"/>
              </a:rPr>
              <a:t>Node</a:t>
            </a:r>
            <a:r>
              <a:rPr lang="zh-CN" altLang="en-US">
                <a:sym typeface="+mn-ea"/>
              </a:rPr>
              <a:t>里边封装的</a:t>
            </a:r>
            <a:r>
              <a:rPr lang="en-US" altLang="zh-CN">
                <a:sym typeface="+mn-ea"/>
              </a:rPr>
              <a:t>Unsafe</a:t>
            </a:r>
            <a:r>
              <a:rPr lang="zh-CN" altLang="en-US">
                <a:sym typeface="+mn-ea"/>
              </a:rPr>
              <a:t>的一些方法以及</a:t>
            </a:r>
            <a:r>
              <a:rPr lang="en-US" altLang="zh-CN">
                <a:sym typeface="+mn-ea"/>
              </a:rPr>
              <a:t>Node</a:t>
            </a:r>
            <a:r>
              <a:rPr lang="zh-CN" altLang="en-US">
                <a:sym typeface="+mn-ea"/>
              </a:rPr>
              <a:t>节点里的</a:t>
            </a:r>
            <a:r>
              <a:rPr lang="en-US" altLang="zh-CN">
                <a:sym typeface="+mn-ea"/>
              </a:rPr>
              <a:t>item</a:t>
            </a:r>
            <a:r>
              <a:rPr lang="zh-CN" altLang="en-US">
                <a:sym typeface="+mn-ea"/>
              </a:rPr>
              <a:t>具体的存储方式。</a:t>
            </a:r>
            <a:endParaRPr lang="zh-CN" altLang="en-US">
              <a:sym typeface="+mn-ea"/>
            </a:endParaRPr>
          </a:p>
          <a:p>
            <a:r>
              <a:rPr lang="zh-CN" altLang="en-US">
                <a:sym typeface="+mn-ea"/>
              </a:rPr>
              <a:t>实际情况下，我们只需要了解这部分的一个</a:t>
            </a:r>
            <a:r>
              <a:rPr lang="en-US" altLang="zh-CN">
                <a:sym typeface="+mn-ea"/>
              </a:rPr>
              <a:t>cas</a:t>
            </a:r>
            <a:r>
              <a:rPr lang="zh-CN" altLang="en-US">
                <a:sym typeface="+mn-ea"/>
              </a:rPr>
              <a:t>操作，出队入队的一个原理即可，无需浪费时间在这个队列上边。</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队列</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sym typeface="+mn-ea"/>
              </a:rPr>
              <a:t>阻塞队列</a:t>
            </a:r>
            <a:endParaRPr lang="zh-CN" altLang="en-US" sz="2400" b="1" dirty="0">
              <a:solidFill>
                <a:srgbClr val="002060"/>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905510" y="1793240"/>
            <a:ext cx="10704195" cy="2306955"/>
          </a:xfrm>
          <a:prstGeom prst="rect">
            <a:avLst/>
          </a:prstGeom>
          <a:noFill/>
        </p:spPr>
        <p:txBody>
          <a:bodyPr wrap="square" rtlCol="0" anchor="t">
            <a:spAutoFit/>
          </a:bodyPr>
          <a:p>
            <a:r>
              <a:rPr lang="zh-CN" altLang="en-US"/>
              <a:t>阻塞队列（BlockingQueue）是一个支持两个附加操作的队列。这两个附加的操作支持阻塞的插入和移除方法。</a:t>
            </a:r>
            <a:endParaRPr lang="zh-CN" altLang="en-US"/>
          </a:p>
          <a:p>
            <a:r>
              <a:rPr lang="zh-CN" altLang="en-US"/>
              <a:t>1）支持阻塞的插入方法：意思是当队列满时，队列会阻塞插入元素的线程，直到队列不满。</a:t>
            </a:r>
            <a:endParaRPr lang="zh-CN" altLang="en-US"/>
          </a:p>
          <a:p>
            <a:r>
              <a:rPr lang="zh-CN" altLang="en-US"/>
              <a:t>2）支持阻塞的移除方法：意思是在队列为空时，获取元素的线程会等待队列变为非空。</a:t>
            </a:r>
            <a:endParaRPr lang="zh-CN" altLang="en-US"/>
          </a:p>
          <a:p>
            <a:r>
              <a:rPr lang="zh-CN" altLang="en-US"/>
              <a:t>阻塞队列常用于生产者和消费者的场景，生产者是向队列里添加元素的线程，消费者是从队列里取元素的线程。阻塞队列就是生产者用来存放元素、消费者用来获取元素的容器。</a:t>
            </a:r>
            <a:endParaRPr lang="zh-CN" altLang="en-US"/>
          </a:p>
          <a:p>
            <a:endParaRPr lang="zh-CN" altLang="en-US"/>
          </a:p>
          <a:p>
            <a:endParaRPr lang="zh-CN" altLang="en-US"/>
          </a:p>
        </p:txBody>
      </p:sp>
      <p:pic>
        <p:nvPicPr>
          <p:cNvPr id="8" name="图片 7"/>
          <p:cNvPicPr>
            <a:picLocks noChangeAspect="1"/>
          </p:cNvPicPr>
          <p:nvPr/>
        </p:nvPicPr>
        <p:blipFill>
          <a:blip r:embed="rId2"/>
          <a:stretch>
            <a:fillRect/>
          </a:stretch>
        </p:blipFill>
        <p:spPr>
          <a:xfrm>
            <a:off x="905510" y="4029075"/>
            <a:ext cx="10544175" cy="1524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队列</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41375" y="11550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sym typeface="+mn-ea"/>
              </a:rPr>
              <a:t>阻塞队列</a:t>
            </a:r>
            <a:endParaRPr lang="zh-CN" altLang="en-US" sz="2400" b="1" dirty="0">
              <a:solidFill>
                <a:srgbClr val="002060"/>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76325" y="3396615"/>
            <a:ext cx="10704195" cy="2306955"/>
          </a:xfrm>
          <a:prstGeom prst="rect">
            <a:avLst/>
          </a:prstGeom>
          <a:noFill/>
        </p:spPr>
        <p:txBody>
          <a:bodyPr wrap="square" rtlCol="0" anchor="t">
            <a:spAutoFit/>
          </a:bodyPr>
          <a:p>
            <a:r>
              <a:rPr lang="zh-CN" altLang="en-US"/>
              <a:t>·ArrayBlockingQueue：一个由数组结构组成的有界阻塞队列。</a:t>
            </a:r>
            <a:endParaRPr lang="zh-CN" altLang="en-US"/>
          </a:p>
          <a:p>
            <a:r>
              <a:rPr lang="zh-CN" altLang="en-US"/>
              <a:t>·LinkedBlockingQueue：一个由链表结构组成的有界阻塞队列。</a:t>
            </a:r>
            <a:endParaRPr lang="zh-CN" altLang="en-US"/>
          </a:p>
          <a:p>
            <a:r>
              <a:rPr lang="zh-CN" altLang="en-US"/>
              <a:t>·PriorityBlockingQueue：一个支持优先级排序的无界阻塞队列。</a:t>
            </a:r>
            <a:endParaRPr lang="zh-CN" altLang="en-US"/>
          </a:p>
          <a:p>
            <a:r>
              <a:rPr lang="zh-CN" altLang="en-US"/>
              <a:t>·DelayQueue：一个使用优先级队列实现的无界阻塞队列。</a:t>
            </a:r>
            <a:endParaRPr lang="zh-CN" altLang="en-US"/>
          </a:p>
          <a:p>
            <a:r>
              <a:rPr lang="zh-CN" altLang="en-US"/>
              <a:t>·SynchronousQueue：一个不存储元素的阻塞队列。</a:t>
            </a:r>
            <a:endParaRPr lang="zh-CN" altLang="en-US"/>
          </a:p>
          <a:p>
            <a:r>
              <a:rPr lang="zh-CN" altLang="en-US"/>
              <a:t>·LinkedTransferQueue：一个由链表结构组成的无界阻塞队列。</a:t>
            </a:r>
            <a:endParaRPr lang="zh-CN" altLang="en-US"/>
          </a:p>
          <a:p>
            <a:r>
              <a:rPr lang="zh-CN" altLang="en-US"/>
              <a:t>·LinkedBlockingDeque：一个由链表结构组成的双向阻塞队列。</a:t>
            </a:r>
            <a:endParaRPr lang="zh-CN" altLang="en-US"/>
          </a:p>
          <a:p>
            <a:endParaRPr lang="zh-CN" altLang="en-US"/>
          </a:p>
        </p:txBody>
      </p:sp>
      <p:sp>
        <p:nvSpPr>
          <p:cNvPr id="6" name="文本框 5"/>
          <p:cNvSpPr txBox="1"/>
          <p:nvPr/>
        </p:nvSpPr>
        <p:spPr>
          <a:xfrm>
            <a:off x="1000760" y="2404745"/>
            <a:ext cx="10779125" cy="368300"/>
          </a:xfrm>
          <a:prstGeom prst="rect">
            <a:avLst/>
          </a:prstGeom>
          <a:noFill/>
        </p:spPr>
        <p:txBody>
          <a:bodyPr wrap="square" rtlCol="0" anchor="t">
            <a:spAutoFit/>
          </a:bodyPr>
          <a:p>
            <a:r>
              <a:rPr lang="zh-CN" altLang="en-US"/>
              <a:t>JDK 7提供了7个阻塞队列</a:t>
            </a:r>
            <a:r>
              <a:rPr lang="en-US" altLang="zh-CN"/>
              <a:t> </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队列</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50900" y="1154430"/>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sym typeface="+mn-ea"/>
              </a:rPr>
              <a:t>ArrayBlockingQueue 与 LinkedBlockingQueue</a:t>
            </a:r>
            <a:endParaRPr lang="en-US" altLang="zh-CN" sz="2400" b="1" dirty="0">
              <a:solidFill>
                <a:srgbClr val="002060"/>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1046480" y="1697990"/>
            <a:ext cx="10426700" cy="3138170"/>
          </a:xfrm>
          <a:prstGeom prst="rect">
            <a:avLst/>
          </a:prstGeom>
          <a:noFill/>
        </p:spPr>
        <p:txBody>
          <a:bodyPr wrap="square" rtlCol="0" anchor="t">
            <a:spAutoFit/>
          </a:bodyPr>
          <a:p>
            <a:r>
              <a:rPr lang="zh-CN" altLang="en-US"/>
              <a:t>ArrayBlockingQueue是一个用数组实现的</a:t>
            </a:r>
            <a:r>
              <a:rPr lang="zh-CN" altLang="en-US" b="1"/>
              <a:t>有界阻塞队列</a:t>
            </a:r>
            <a:r>
              <a:rPr lang="zh-CN" altLang="en-US"/>
              <a:t>。此队列按照</a:t>
            </a:r>
            <a:r>
              <a:rPr lang="zh-CN" altLang="en-US" b="1"/>
              <a:t>先进先出（FIFO）</a:t>
            </a:r>
            <a:r>
              <a:rPr lang="zh-CN" altLang="en-US"/>
              <a:t>的原则对元素进行排序。</a:t>
            </a:r>
            <a:endParaRPr lang="zh-CN" altLang="en-US"/>
          </a:p>
          <a:p>
            <a:endParaRPr lang="zh-CN" altLang="en-US"/>
          </a:p>
          <a:p>
            <a:r>
              <a:rPr lang="zh-CN" altLang="en-US"/>
              <a:t>LinkedBlockingQueue是一个用</a:t>
            </a:r>
            <a:r>
              <a:rPr lang="zh-CN" altLang="en-US" b="1"/>
              <a:t>链表</a:t>
            </a:r>
            <a:r>
              <a:rPr lang="zh-CN" altLang="en-US"/>
              <a:t>实现的</a:t>
            </a:r>
            <a:r>
              <a:rPr lang="zh-CN" altLang="en-US" b="1"/>
              <a:t>有界阻塞队列</a:t>
            </a:r>
            <a:r>
              <a:rPr lang="zh-CN" altLang="en-US"/>
              <a:t>。此队列的默认和最大长度为Integer.MAX_VALUE。此队列按照</a:t>
            </a:r>
            <a:r>
              <a:rPr lang="zh-CN" altLang="en-US" b="1"/>
              <a:t>先进先出</a:t>
            </a:r>
            <a:r>
              <a:rPr lang="zh-CN" altLang="en-US"/>
              <a:t>的原则对元素进行。</a:t>
            </a:r>
            <a:endParaRPr lang="zh-CN" altLang="en-US"/>
          </a:p>
          <a:p>
            <a:endParaRPr lang="zh-CN" altLang="en-US"/>
          </a:p>
          <a:p>
            <a:r>
              <a:rPr lang="zh-CN" altLang="en-US"/>
              <a:t>相同点：</a:t>
            </a:r>
            <a:endParaRPr lang="zh-CN" altLang="en-US"/>
          </a:p>
          <a:p>
            <a:r>
              <a:rPr lang="en-US" altLang="zh-CN"/>
              <a:t>1. </a:t>
            </a:r>
            <a:r>
              <a:rPr lang="zh-CN" altLang="en-US"/>
              <a:t>都是阻塞队列，且有界；</a:t>
            </a:r>
            <a:endParaRPr lang="zh-CN" altLang="en-US"/>
          </a:p>
          <a:p>
            <a:r>
              <a:rPr lang="en-US" altLang="zh-CN"/>
              <a:t>2. </a:t>
            </a:r>
            <a:r>
              <a:rPr lang="zh-CN" altLang="en-US"/>
              <a:t>都是先进先出。</a:t>
            </a:r>
            <a:endParaRPr lang="zh-CN" altLang="en-US"/>
          </a:p>
          <a:p>
            <a:endParaRPr lang="zh-CN" altLang="en-US"/>
          </a:p>
          <a:p>
            <a:r>
              <a:rPr lang="zh-CN" altLang="en-US"/>
              <a:t>有什么区别呢？如果在实际工作中合理的选择呢？效率谁更好一些呢？</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943" y="1072879"/>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21945" y="0"/>
            <a:ext cx="2555799" cy="6858000"/>
            <a:chOff x="421945" y="0"/>
            <a:chExt cx="2555799"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21945" y="418040"/>
              <a:ext cx="2555799" cy="307340"/>
            </a:xfrm>
            <a:prstGeom prst="rect">
              <a:avLst/>
            </a:prstGeom>
            <a:noFill/>
          </p:spPr>
          <p:txBody>
            <a:bodyPr wrap="square" lIns="0" tIns="0" rIns="0" bIns="0" rtlCol="0">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队列</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68680" y="1155065"/>
            <a:ext cx="86823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sym typeface="+mn-ea"/>
              </a:rPr>
              <a:t>PriorityBlockingQueue 和 DelayQueue</a:t>
            </a:r>
            <a:endParaRPr lang="en-US" altLang="zh-CN" sz="2400" b="1" dirty="0">
              <a:solidFill>
                <a:srgbClr val="002060"/>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777875" y="1628140"/>
            <a:ext cx="10426700" cy="4799965"/>
          </a:xfrm>
          <a:prstGeom prst="rect">
            <a:avLst/>
          </a:prstGeom>
          <a:noFill/>
        </p:spPr>
        <p:txBody>
          <a:bodyPr wrap="square" rtlCol="0" anchor="t">
            <a:spAutoFit/>
          </a:bodyPr>
          <a:p>
            <a:r>
              <a:rPr lang="zh-CN" altLang="en-US" b="1"/>
              <a:t>PriorityBlockingQueue</a:t>
            </a:r>
            <a:r>
              <a:rPr lang="zh-CN" altLang="en-US"/>
              <a:t>：</a:t>
            </a:r>
            <a:endParaRPr lang="zh-CN" altLang="en-US"/>
          </a:p>
          <a:p>
            <a:r>
              <a:rPr lang="zh-CN" altLang="en-US"/>
              <a:t>PriorityBlockingQueue是一个支持优先级的无界阻塞队列。默认情况下元素采取自然顺序升序排列。也可以自定义类实现compareTo()方法来指定元素排序规则，或者初始化PriorityBlockingQueue时，指定构造参数Comparator来对元素进行排序。需要注意的是不能保证同优先级元素的顺序。</a:t>
            </a:r>
            <a:endParaRPr lang="zh-CN" altLang="en-US"/>
          </a:p>
          <a:p>
            <a:endParaRPr lang="zh-CN" altLang="en-US"/>
          </a:p>
          <a:p>
            <a:r>
              <a:rPr lang="zh-CN" altLang="en-US" b="1"/>
              <a:t>DelayQueue：</a:t>
            </a:r>
            <a:endParaRPr lang="zh-CN" altLang="en-US" b="1"/>
          </a:p>
          <a:p>
            <a:r>
              <a:rPr lang="zh-CN" altLang="en-US"/>
              <a:t>DelayQueue是一个</a:t>
            </a:r>
            <a:r>
              <a:rPr lang="zh-CN" altLang="en-US" b="1"/>
              <a:t>支持延时</a:t>
            </a:r>
            <a:r>
              <a:rPr lang="zh-CN" altLang="en-US"/>
              <a:t>获取元素的无界阻塞队列。队列使用</a:t>
            </a:r>
            <a:r>
              <a:rPr lang="zh-CN" altLang="en-US" b="1"/>
              <a:t>PriorityQueue</a:t>
            </a:r>
            <a:r>
              <a:rPr lang="zh-CN" altLang="en-US"/>
              <a:t>来实现。队列中的元素必须实现</a:t>
            </a:r>
            <a:r>
              <a:rPr lang="zh-CN" altLang="en-US" b="1"/>
              <a:t>Delayed接口</a:t>
            </a:r>
            <a:r>
              <a:rPr lang="zh-CN" altLang="en-US"/>
              <a:t>，在创建元素时可以指定多久才能从队列中获取当前元素。只有在延迟期满时才能从队列中提取元素。</a:t>
            </a:r>
            <a:endParaRPr lang="zh-CN" altLang="en-US"/>
          </a:p>
          <a:p>
            <a:r>
              <a:rPr lang="zh-CN" altLang="en-US" b="1"/>
              <a:t>DelayQueue非常有用，可以将DelayQueue运用在以下应用场景。</a:t>
            </a:r>
            <a:endParaRPr lang="zh-CN" altLang="en-US" b="1"/>
          </a:p>
          <a:p>
            <a:r>
              <a:rPr lang="zh-CN" altLang="en-US"/>
              <a:t>·</a:t>
            </a:r>
            <a:r>
              <a:rPr lang="zh-CN" altLang="en-US" b="1"/>
              <a:t>缓存系统的设计</a:t>
            </a:r>
            <a:r>
              <a:rPr lang="en-US" altLang="zh-CN" b="1"/>
              <a:t>(</a:t>
            </a:r>
            <a:r>
              <a:rPr lang="zh-CN" altLang="en-US" b="1"/>
              <a:t>很少有公司自己设计大型缓存：</a:t>
            </a:r>
            <a:r>
              <a:rPr lang="en-US" altLang="zh-CN" b="1"/>
              <a:t>Redis</a:t>
            </a:r>
            <a:r>
              <a:rPr lang="zh-CN" altLang="en-US" b="1"/>
              <a:t>，</a:t>
            </a:r>
            <a:r>
              <a:rPr lang="en-US" altLang="zh-CN" b="1"/>
              <a:t>ehcache</a:t>
            </a:r>
            <a:r>
              <a:rPr lang="zh-CN" altLang="en-US" b="1"/>
              <a:t>，</a:t>
            </a:r>
            <a:r>
              <a:rPr lang="en-US" altLang="zh-CN" b="1"/>
              <a:t>mcache)</a:t>
            </a:r>
            <a:r>
              <a:rPr lang="zh-CN" altLang="en-US"/>
              <a:t>：可以用DelayQueue保存缓存元素的有效期，使用一个线程循环查询DelayQueue，一旦能从DelayQueue中获取元素时，表示缓存有效期到了。</a:t>
            </a:r>
            <a:endParaRPr lang="zh-CN" altLang="en-US"/>
          </a:p>
          <a:p>
            <a:r>
              <a:rPr lang="zh-CN" altLang="en-US"/>
              <a:t>·</a:t>
            </a:r>
            <a:r>
              <a:rPr lang="zh-CN" altLang="en-US" b="1"/>
              <a:t>定时任务调度</a:t>
            </a:r>
            <a:r>
              <a:rPr lang="zh-CN" altLang="en-US"/>
              <a:t>：使用DelayQueue保存当天将会执行的任务和执行时间，一旦从DelayQueue中获取到任务就开始执行，比如TimerQueue就是使用DelayQueue实现的。</a:t>
            </a:r>
            <a:endParaRPr lang="zh-CN" altLang="en-US"/>
          </a:p>
          <a:p>
            <a:endParaRPr lang="zh-CN" altLang="en-US"/>
          </a:p>
          <a:p>
            <a:r>
              <a:rPr lang="zh-CN" altLang="en-US"/>
              <a:t>示例代码：</a:t>
            </a:r>
            <a:r>
              <a:rPr lang="en-US" altLang="zh-CN"/>
              <a:t>DelayQueueTest.java</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p="http://schemas.openxmlformats.org/presentationml/2006/main">
  <p:tag name="ISPRING_PRESENTATION_TITLE" val="20"/>
  <p:tag name="COMMONDATA" val="eyJoZGlkIjoiZTg3MmJmYzZjZDc0ZjNkMTY2ODg4ZjY3NjUzMTRiYmMifQ=="/>
</p:tagLst>
</file>

<file path=ppt/theme/theme1.xml><?xml version="1.0" encoding="utf-8"?>
<a:theme xmlns:a="http://schemas.openxmlformats.org/drawingml/2006/main" name="Office Theme">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44515</Words>
  <Application>WPS 演示</Application>
  <PresentationFormat>宽屏</PresentationFormat>
  <Paragraphs>1498</Paragraphs>
  <Slides>123</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123</vt:i4>
      </vt:variant>
    </vt:vector>
  </HeadingPairs>
  <TitlesOfParts>
    <vt:vector size="136" baseType="lpstr">
      <vt:lpstr>Arial</vt:lpstr>
      <vt:lpstr>宋体</vt:lpstr>
      <vt:lpstr>Wingdings</vt:lpstr>
      <vt:lpstr>Calibri</vt:lpstr>
      <vt:lpstr>微软雅黑</vt:lpstr>
      <vt:lpstr>PingFang TC</vt:lpstr>
      <vt:lpstr>Segoe Print</vt:lpstr>
      <vt:lpstr>Arial Unicode MS</vt:lpstr>
      <vt:lpstr>等线 Light</vt:lpstr>
      <vt:lpstr>Calibri Light</vt:lpstr>
      <vt:lpstr>等线</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dc:title>
  <dc:creator>Microsoft</dc:creator>
  <cp:lastModifiedBy>斯托洛夫斯基</cp:lastModifiedBy>
  <cp:revision>392</cp:revision>
  <dcterms:created xsi:type="dcterms:W3CDTF">2017-09-18T03:05:00Z</dcterms:created>
  <dcterms:modified xsi:type="dcterms:W3CDTF">2022-05-25T16:30:51Z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396AEC5C896848368DF6071717E62164</vt:lpwstr>
  </property>
  <property fmtid="{D5CDD505-2E9C-101B-9397-08002B2CF9AE}" pid="3" name="KSOProductBuildVer">
    <vt:lpwstr>2052-11.1.0.11365</vt:lpwstr>
  </property>
</Properties>
</file>